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hWcqsi1/CHG5z43zrIaz9uKzpx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BE98BF-55E5-41D7-A169-7B71AF8575CA}">
  <a:tblStyle styleId="{30BE98BF-55E5-41D7-A169-7B71AF8575C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A56E112-2E16-4AD8-BC17-C7957F465E48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Harrison" userId="68db35b8-ed68-4807-8a1a-8068665022fb" providerId="ADAL" clId="{C0A2BA00-B5B4-4D93-89CC-2B76A869C10C}"/>
    <pc:docChg chg="modSld">
      <pc:chgData name="Alison Harrison" userId="68db35b8-ed68-4807-8a1a-8068665022fb" providerId="ADAL" clId="{C0A2BA00-B5B4-4D93-89CC-2B76A869C10C}" dt="2026-06-04T14:03:41.220" v="7" actId="20577"/>
      <pc:docMkLst>
        <pc:docMk/>
      </pc:docMkLst>
      <pc:sldChg chg="modSp mod">
        <pc:chgData name="Alison Harrison" userId="68db35b8-ed68-4807-8a1a-8068665022fb" providerId="ADAL" clId="{C0A2BA00-B5B4-4D93-89CC-2B76A869C10C}" dt="2026-06-03T22:05:45.583" v="0" actId="1076"/>
        <pc:sldMkLst>
          <pc:docMk/>
          <pc:sldMk cId="0" sldId="256"/>
        </pc:sldMkLst>
        <pc:picChg chg="mod">
          <ac:chgData name="Alison Harrison" userId="68db35b8-ed68-4807-8a1a-8068665022fb" providerId="ADAL" clId="{C0A2BA00-B5B4-4D93-89CC-2B76A869C10C}" dt="2026-06-03T22:05:45.583" v="0" actId="1076"/>
          <ac:picMkLst>
            <pc:docMk/>
            <pc:sldMk cId="0" sldId="256"/>
            <ac:picMk id="100" creationId="{00000000-0000-0000-0000-000000000000}"/>
          </ac:picMkLst>
        </pc:picChg>
      </pc:sldChg>
      <pc:sldChg chg="modSp mod">
        <pc:chgData name="Alison Harrison" userId="68db35b8-ed68-4807-8a1a-8068665022fb" providerId="ADAL" clId="{C0A2BA00-B5B4-4D93-89CC-2B76A869C10C}" dt="2026-06-04T14:03:41.220" v="7" actId="20577"/>
        <pc:sldMkLst>
          <pc:docMk/>
          <pc:sldMk cId="0" sldId="260"/>
        </pc:sldMkLst>
        <pc:spChg chg="mod">
          <ac:chgData name="Alison Harrison" userId="68db35b8-ed68-4807-8a1a-8068665022fb" providerId="ADAL" clId="{C0A2BA00-B5B4-4D93-89CC-2B76A869C10C}" dt="2026-06-04T14:03:41.220" v="7" actId="20577"/>
          <ac:spMkLst>
            <pc:docMk/>
            <pc:sldMk cId="0" sldId="260"/>
            <ac:spMk id="15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1e948ed6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g351e948ed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4" name="Google Shape;39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popcornstore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ecatonicariverpopcorn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uting.org/wp-content/uploads/2023/05/Fiscal_Policies_and_Procedures_for_Scouting_America_Units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ecatonicariverpopcorn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idewaterbsa.com/2023popcornsal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" descr="A picture containing cup, food, popcorn, pla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5"/>
          <a:stretch/>
        </p:blipFill>
        <p:spPr>
          <a:xfrm>
            <a:off x="355961" y="67516"/>
            <a:ext cx="1218893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/>
          <p:nvPr/>
        </p:nvSpPr>
        <p:spPr>
          <a:xfrm>
            <a:off x="0" y="4023809"/>
            <a:ext cx="11016943" cy="2262375"/>
          </a:xfrm>
          <a:custGeom>
            <a:avLst/>
            <a:gdLst/>
            <a:ahLst/>
            <a:cxnLst/>
            <a:rect l="l" t="t" r="r" b="b"/>
            <a:pathLst>
              <a:path w="11016943" h="2262375" extrusionOk="0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rgbClr val="262626">
              <a:alpha val="8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/>
              <a:t>Welcome to the 6</a:t>
            </a:r>
            <a:r>
              <a:rPr lang="en-US" sz="3600" baseline="30000"/>
              <a:t>th</a:t>
            </a:r>
            <a:r>
              <a:rPr lang="en-US" sz="3600"/>
              <a:t> Annual POPCORN 101</a:t>
            </a:r>
            <a:endParaRPr/>
          </a:p>
        </p:txBody>
      </p:sp>
      <p:sp>
        <p:nvSpPr>
          <p:cNvPr id="103" name="Google Shape;103;p1"/>
          <p:cNvSpPr txBox="1">
            <a:spLocks noGrp="1"/>
          </p:cNvSpPr>
          <p:nvPr>
            <p:ph type="body" idx="1"/>
          </p:nvPr>
        </p:nvSpPr>
        <p:spPr>
          <a:xfrm>
            <a:off x="618063" y="4856921"/>
            <a:ext cx="9565028" cy="124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400"/>
              <a:t>Popcorn Season Fundamentals for Unit Kernels, Committee Chairs, Treasurers, and anyone interested in the wonderful world of all things popcorn!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9"/>
          <p:cNvSpPr/>
          <p:nvPr/>
        </p:nvSpPr>
        <p:spPr>
          <a:xfrm rot="-54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0">
                <a:schemeClr val="accent1"/>
              </a:gs>
              <a:gs pos="8000">
                <a:schemeClr val="accent1"/>
              </a:gs>
              <a:gs pos="100000">
                <a:srgbClr val="1F386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9"/>
          <p:cNvSpPr/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0">
                <a:srgbClr val="000000">
                  <a:alpha val="52156"/>
                </a:srgbClr>
              </a:gs>
              <a:gs pos="8000">
                <a:srgbClr val="000000">
                  <a:alpha val="52156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9"/>
          <p:cNvSpPr/>
          <p:nvPr/>
        </p:nvSpPr>
        <p:spPr>
          <a:xfrm rot="-54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rgbClr val="9CC2E5">
                  <a:alpha val="0"/>
                </a:srgbClr>
              </a:gs>
              <a:gs pos="100000">
                <a:srgbClr val="000000">
                  <a:alpha val="45882"/>
                </a:srgbClr>
              </a:gs>
            </a:gsLst>
            <a:lin ang="1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6000" y="140975"/>
            <a:ext cx="5069840" cy="656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26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New tent platforms at Site 2</a:t>
            </a:r>
            <a:endParaRPr/>
          </a:p>
        </p:txBody>
      </p:sp>
      <p:pic>
        <p:nvPicPr>
          <p:cNvPr id="227" name="Google Shape;227;p7" descr="A picture containing tree, outdoor, grass, plan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21165" y="824345"/>
            <a:ext cx="8044872" cy="6033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8" descr="A pile of wood in a fores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0426" y="719201"/>
            <a:ext cx="10811147" cy="555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0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0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0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2842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The Budget</a:t>
            </a:r>
            <a:endParaRPr/>
          </a:p>
        </p:txBody>
      </p:sp>
      <p:sp>
        <p:nvSpPr>
          <p:cNvPr id="245" name="Google Shape;245;p10"/>
          <p:cNvSpPr txBox="1">
            <a:spLocks noGrp="1"/>
          </p:cNvSpPr>
          <p:nvPr>
            <p:ph type="body" idx="1"/>
          </p:nvPr>
        </p:nvSpPr>
        <p:spPr>
          <a:xfrm>
            <a:off x="4810259" y="378691"/>
            <a:ext cx="7160068" cy="60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Importance of the budget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Covers unit activities and costs for the year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Each Scout’s sales goal is based off the budget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Parents want to know where their money goes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Transparency of money flow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Many ways to format a budget and distribute earnings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Pack Tiers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	-Identifies benefits at certain sales levels.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Popcorn Kernel-Treasurer-Committee Chair-Cub/Scoutmaster relationship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1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1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1"/>
          <p:cNvSpPr/>
          <p:nvPr/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 txBox="1">
            <a:spLocks noGrp="1"/>
          </p:cNvSpPr>
          <p:nvPr>
            <p:ph type="title"/>
          </p:nvPr>
        </p:nvSpPr>
        <p:spPr>
          <a:xfrm>
            <a:off x="138545" y="586855"/>
            <a:ext cx="3529543" cy="2842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Before the Corn</a:t>
            </a:r>
            <a:endParaRPr sz="4000" strike="sngStrike">
              <a:solidFill>
                <a:srgbClr val="FFFFFF"/>
              </a:solidFill>
            </a:endParaRPr>
          </a:p>
        </p:txBody>
      </p:sp>
      <p:sp>
        <p:nvSpPr>
          <p:cNvPr id="257" name="Google Shape;257;p11"/>
          <p:cNvSpPr txBox="1">
            <a:spLocks noGrp="1"/>
          </p:cNvSpPr>
          <p:nvPr>
            <p:ph type="body" idx="1"/>
          </p:nvPr>
        </p:nvSpPr>
        <p:spPr>
          <a:xfrm>
            <a:off x="4448175" y="317075"/>
            <a:ext cx="3363900" cy="61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Council leadership and Council Kernel meet with vendor to establish contract. (Feb-Apr)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Unit kernels start making their plan. (≈March)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101 Training (June)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Units establish their budget and sales goal. (Jun/Jul)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June/July: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Aug Lowe’s dates released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July:</a:t>
            </a:r>
            <a:endParaRPr/>
          </a:p>
          <a:p>
            <a:pPr marL="517525" lvl="1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Remaining Lowe’s S/S dates released</a:t>
            </a:r>
            <a:endParaRPr sz="1600"/>
          </a:p>
          <a:p>
            <a:pPr marL="517525" lvl="1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Food Lion dates released</a:t>
            </a:r>
            <a:endParaRPr sz="1600"/>
          </a:p>
          <a:p>
            <a:pPr marL="517525" lvl="1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Seasonal Training</a:t>
            </a:r>
            <a:endParaRPr/>
          </a:p>
          <a:p>
            <a:pPr marL="517525" lvl="1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Units hold kickoff party </a:t>
            </a:r>
            <a:br>
              <a:rPr lang="en-US" sz="1600"/>
            </a:br>
            <a:r>
              <a:rPr lang="en-US" sz="1600"/>
              <a:t>-Kernel discusses plan and</a:t>
            </a:r>
            <a:br>
              <a:rPr lang="en-US" sz="1600"/>
            </a:br>
            <a:r>
              <a:rPr lang="en-US" sz="1600"/>
              <a:t>-Hands out supplies:</a:t>
            </a:r>
            <a:endParaRPr/>
          </a:p>
          <a:p>
            <a:pPr marL="914400" lvl="1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 Sign</a:t>
            </a:r>
            <a:endParaRPr/>
          </a:p>
          <a:p>
            <a:pPr marL="974725" lvl="2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Money envelopes </a:t>
            </a:r>
            <a:endParaRPr/>
          </a:p>
          <a:p>
            <a:pPr marL="974725" lvl="2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Order form</a:t>
            </a:r>
            <a:endParaRPr/>
          </a:p>
          <a:p>
            <a:pPr marL="974725" lvl="2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Large unit money envelope</a:t>
            </a:r>
            <a:endParaRPr/>
          </a:p>
          <a:p>
            <a:pPr marL="974725" lvl="2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Tasting kit</a:t>
            </a:r>
            <a:endParaRPr/>
          </a:p>
          <a:p>
            <a:pPr marL="517525" lvl="1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Units submit their first order</a:t>
            </a:r>
            <a:endParaRPr/>
          </a:p>
          <a:p>
            <a:pPr marL="514350" lvl="2" indent="-12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</p:txBody>
      </p:sp>
      <p:pic>
        <p:nvPicPr>
          <p:cNvPr id="258" name="Google Shape;258;p11" descr="A picture containing cup, food, popcorn, pla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9188" r="27327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2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2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2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2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2"/>
          <p:cNvSpPr/>
          <p:nvPr/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2"/>
          <p:cNvSpPr txBox="1">
            <a:spLocks noGrp="1"/>
          </p:cNvSpPr>
          <p:nvPr>
            <p:ph type="title"/>
          </p:nvPr>
        </p:nvSpPr>
        <p:spPr>
          <a:xfrm>
            <a:off x="138545" y="586855"/>
            <a:ext cx="3529543" cy="2842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Product Arrival</a:t>
            </a:r>
            <a:endParaRPr/>
          </a:p>
        </p:txBody>
      </p:sp>
      <p:sp>
        <p:nvSpPr>
          <p:cNvPr id="270" name="Google Shape;270;p12"/>
          <p:cNvSpPr txBox="1">
            <a:spLocks noGrp="1"/>
          </p:cNvSpPr>
          <p:nvPr>
            <p:ph type="body" idx="1"/>
          </p:nvPr>
        </p:nvSpPr>
        <p:spPr>
          <a:xfrm>
            <a:off x="4581727" y="649480"/>
            <a:ext cx="3025303" cy="554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4 orders submitted ≈2 weeks prior to their arrival dates (key to our success?)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First Thursday in August Semi truck delivers 1st product order</a:t>
            </a:r>
            <a:br>
              <a:rPr lang="en-US" sz="2000"/>
            </a:br>
            <a:r>
              <a:rPr lang="en-US" sz="2000"/>
              <a:t>-Helpers pick up product that day (vice making appt).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Subsequent orders arrive:</a:t>
            </a:r>
            <a:br>
              <a:rPr lang="en-US" sz="2000"/>
            </a:br>
            <a:r>
              <a:rPr lang="en-US" sz="2000"/>
              <a:t>-Early September</a:t>
            </a:r>
            <a:br>
              <a:rPr lang="en-US" sz="2000"/>
            </a:br>
            <a:r>
              <a:rPr lang="en-US" sz="2000"/>
              <a:t>-Early October</a:t>
            </a:r>
            <a:br>
              <a:rPr lang="en-US" sz="2000"/>
            </a:br>
            <a:r>
              <a:rPr lang="en-US" sz="2000"/>
              <a:t>-Mid November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Paid for in advance when ordered.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All payments due. </a:t>
            </a:r>
            <a:endParaRPr/>
          </a:p>
        </p:txBody>
      </p:sp>
      <p:pic>
        <p:nvPicPr>
          <p:cNvPr id="271" name="Google Shape;271;p12" descr="A picture containing cup, food, popcorn, pla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9188" r="27327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3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3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3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3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3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Personal Sales</a:t>
            </a:r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body" idx="1"/>
          </p:nvPr>
        </p:nvSpPr>
        <p:spPr>
          <a:xfrm>
            <a:off x="1371600" y="2318200"/>
            <a:ext cx="10551300" cy="41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Door to door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Best to have product in hand but not required.</a:t>
            </a:r>
            <a:endParaRPr sz="240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If the product will be delivered later, </a:t>
            </a:r>
            <a:r>
              <a:rPr lang="en-US" sz="2400" b="1"/>
              <a:t>provide a clear delivery timeline.</a:t>
            </a:r>
            <a:endParaRPr sz="2400" b="1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Keep the chocolate products cool.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Take order form to work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Friends, neighbors, local family members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Online (30% Commission</a:t>
            </a:r>
            <a:r>
              <a:rPr lang="en-US" sz="2000"/>
              <a:t>) </a:t>
            </a:r>
            <a:r>
              <a:rPr lang="en-US" sz="2000" b="0" i="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http://www.prpopcornstore.com/</a:t>
            </a:r>
            <a:endParaRPr sz="2000">
              <a:solidFill>
                <a:srgbClr val="00B0F0"/>
              </a:solidFill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Kernel establishes account for each Scout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pecatonicariverpopcorn.com</a:t>
            </a:r>
            <a:endParaRPr sz="2400"/>
          </a:p>
          <a:p>
            <a:pPr marL="1143000" lvl="2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Include these sales for Scout’s prize total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Free shipping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Daily Online Summary Email Notification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4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4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4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4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Show and Sells</a:t>
            </a:r>
            <a:endParaRPr/>
          </a:p>
        </p:txBody>
      </p:sp>
      <p:sp>
        <p:nvSpPr>
          <p:cNvPr id="293" name="Google Shape;293;p14"/>
          <p:cNvSpPr txBox="1">
            <a:spLocks noGrp="1"/>
          </p:cNvSpPr>
          <p:nvPr>
            <p:ph type="body" idx="1"/>
          </p:nvPr>
        </p:nvSpPr>
        <p:spPr>
          <a:xfrm>
            <a:off x="358775" y="1802040"/>
            <a:ext cx="11176000" cy="4976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Selling in front of a business, at an event in public, etc.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Talk to store/event manager to set up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Have proof of booking confirmation and resolve conflicts professionally.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Understand and follow THEIR rules </a:t>
            </a:r>
            <a:endParaRPr sz="16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Lowe’s first shift for the day, check in with the return desk </a:t>
            </a:r>
            <a:endParaRPr sz="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Ask parents for places where they might have connections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Cubs work in pairs with 2 parents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Certain companies restricted (Home Depot, Wawa, etc.)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Break out the bling (Unit flag, tablecloth, homemade décor, etc.)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Keep chocolate products cool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Bring membership flyers/joining information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Have a S/S notebook with several order forms to show product, a tracking sheet and money envelope for each shift, money box with petty cash ($100), and credit card device/app.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Tell parents to periodically verify inventory throughout the sale. Scout’s sales can get lost if cash/credit sale is not documented correctly.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</p:txBody>
      </p:sp>
      <p:pic>
        <p:nvPicPr>
          <p:cNvPr id="294" name="Google Shape;294;p14" descr="A group of people at a tab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0896" y="1795349"/>
            <a:ext cx="4322479" cy="3241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43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3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43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3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43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DO’s and DOn’ts of DOnations</a:t>
            </a:r>
            <a:endParaRPr/>
          </a:p>
        </p:txBody>
      </p:sp>
      <p:sp>
        <p:nvSpPr>
          <p:cNvPr id="305" name="Google Shape;305;p43"/>
          <p:cNvSpPr txBox="1">
            <a:spLocks noGrp="1"/>
          </p:cNvSpPr>
          <p:nvPr>
            <p:ph type="body" idx="1"/>
          </p:nvPr>
        </p:nvSpPr>
        <p:spPr>
          <a:xfrm>
            <a:off x="1371600" y="2318200"/>
            <a:ext cx="10551300" cy="41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DO: Personal donations DO count as a sale (40% commission). Add them into the S</a:t>
            </a:r>
            <a:r>
              <a:rPr lang="en-US" sz="2400"/>
              <a:t>cout’s total sales.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Don’t: Units shall not ask for donations. If asked by the customer, “Do you take donations?” a proper response would be, “Donations will provide popcorn to support the military community.”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Don’t: Have your donations container out and advertising itself at S/S.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DO: The “military donation” is a sale item on the order form and can be sold as such. Point it out to the “I don’t eat popcorn” folks.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u="sng"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/>
              <a:t>ALL</a:t>
            </a:r>
            <a:r>
              <a:rPr lang="en-US"/>
              <a:t> donations are reported to “buy” any returned products, which are then donated to the USO.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Just like their sister sales, </a:t>
            </a:r>
            <a:r>
              <a:rPr lang="en-US" b="1"/>
              <a:t>online</a:t>
            </a:r>
            <a:r>
              <a:rPr lang="en-US"/>
              <a:t> donations provide a 30% commission.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Popcorn Kickoff Party</a:t>
            </a:r>
            <a:endParaRPr/>
          </a:p>
        </p:txBody>
      </p:sp>
      <p:sp>
        <p:nvSpPr>
          <p:cNvPr id="311" name="Google Shape;311;p15"/>
          <p:cNvSpPr txBox="1">
            <a:spLocks noGrp="1"/>
          </p:cNvSpPr>
          <p:nvPr>
            <p:ph type="body" idx="1"/>
          </p:nvPr>
        </p:nvSpPr>
        <p:spPr>
          <a:xfrm>
            <a:off x="247649" y="1425677"/>
            <a:ext cx="11834859" cy="5220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4193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Plan for this with your unit before submitting your first order, preferably. Find out if parents want extra product for door-to-door sales, taking order form to work, etc. (i.e., take-orders)</a:t>
            </a:r>
            <a:endParaRPr/>
          </a:p>
          <a:p>
            <a:pPr marL="228600" lvl="0" indent="-2419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 Have your selling strategy in place prior to meeting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                </a:t>
            </a:r>
            <a:r>
              <a:rPr lang="en-US" b="1" i="1" u="sng">
                <a:highlight>
                  <a:srgbClr val="FFFF00"/>
                </a:highlight>
              </a:rPr>
              <a:t>*STARTING EARLY IS THE KEY TO SUCCESS*</a:t>
            </a:r>
            <a:endParaRPr i="1"/>
          </a:p>
          <a:p>
            <a:pPr marL="228600" lvl="0" indent="-2419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Form a Popcorn Crew based on unit size (Kernel, Treasurer, S/S crew, Inventory crew)</a:t>
            </a:r>
            <a:endParaRPr/>
          </a:p>
          <a:p>
            <a:pPr marL="228600" lvl="0" indent="-2419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Do taste testing</a:t>
            </a:r>
            <a:endParaRPr/>
          </a:p>
          <a:p>
            <a:pPr marL="228600" lvl="0" indent="-2419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Make it fun for kids (Cubs) and informative for parents</a:t>
            </a:r>
            <a:endParaRPr/>
          </a:p>
          <a:p>
            <a:pPr marL="228600" lvl="0" indent="-2419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Use the Popcorn Guide as your reference</a:t>
            </a:r>
            <a:endParaRPr/>
          </a:p>
          <a:p>
            <a:pPr marL="228600" lvl="0" indent="-2419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Discuss what Scouts should say to customer (Cubs)</a:t>
            </a:r>
            <a:endParaRPr/>
          </a:p>
          <a:p>
            <a:pPr marL="228600" lvl="0" indent="-2419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Discuss use of show and sell tracker and credit card app (Load it now)</a:t>
            </a:r>
            <a:endParaRPr/>
          </a:p>
          <a:p>
            <a:pPr marL="228600" lvl="0" indent="-2419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Will Scouts get credit for their shift, or all Scouts split the day??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ctrTitle"/>
          </p:nvPr>
        </p:nvSpPr>
        <p:spPr>
          <a:xfrm>
            <a:off x="466722" y="586855"/>
            <a:ext cx="3201366" cy="2842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Objectives	</a:t>
            </a:r>
            <a:endParaRPr/>
          </a:p>
        </p:txBody>
      </p:sp>
      <p:sp>
        <p:nvSpPr>
          <p:cNvPr id="116" name="Google Shape;116;p2"/>
          <p:cNvSpPr txBox="1">
            <a:spLocks noGrp="1"/>
          </p:cNvSpPr>
          <p:nvPr>
            <p:ph type="subTitle" idx="1"/>
          </p:nvPr>
        </p:nvSpPr>
        <p:spPr>
          <a:xfrm>
            <a:off x="4810259" y="649480"/>
            <a:ext cx="6555347" cy="554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120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None/>
            </a:pPr>
            <a:endParaRPr sz="1900"/>
          </a:p>
          <a:p>
            <a:pPr marL="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 sz="1900" b="0" i="0"/>
              <a:t>Who’s my Kernel? What district am I in? (Where am I?)</a:t>
            </a:r>
            <a:endParaRPr/>
          </a:p>
          <a:p>
            <a:pPr marL="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 sz="1900" b="0" i="0"/>
              <a:t>Why do we sell?</a:t>
            </a:r>
            <a:endParaRPr/>
          </a:p>
          <a:p>
            <a:pPr marL="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 sz="1900" b="0" i="0"/>
              <a:t>Understanding the budget and its role in popcorn sales</a:t>
            </a:r>
            <a:endParaRPr/>
          </a:p>
          <a:p>
            <a:pPr marL="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 sz="1900" b="0" i="0"/>
              <a:t>Before the corn (behind the scenes)</a:t>
            </a:r>
            <a:endParaRPr/>
          </a:p>
          <a:p>
            <a:pPr marL="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 sz="1900" b="0" i="0"/>
              <a:t>Popcorn arrival date, then what?</a:t>
            </a:r>
            <a:endParaRPr/>
          </a:p>
          <a:p>
            <a:pPr marL="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 sz="1900"/>
              <a:t>P</a:t>
            </a:r>
            <a:r>
              <a:rPr lang="en-US" sz="1900" b="0" i="0"/>
              <a:t>ersonal sales types</a:t>
            </a:r>
            <a:endParaRPr/>
          </a:p>
          <a:p>
            <a:pPr marL="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 sz="1900" b="0" i="0"/>
              <a:t>How to set up and conduct a Show and Sell</a:t>
            </a:r>
            <a:endParaRPr/>
          </a:p>
          <a:p>
            <a:pPr marL="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 sz="1900" b="0" i="0"/>
              <a:t>Information for families.  Leading a popcorn kickoff/taste testing event</a:t>
            </a:r>
            <a:endParaRPr/>
          </a:p>
          <a:p>
            <a:pPr marL="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 sz="1900" b="0" i="0"/>
              <a:t>How much popcorn should I order?</a:t>
            </a:r>
            <a:endParaRPr/>
          </a:p>
          <a:p>
            <a:pPr marL="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 sz="1900" b="0" i="0"/>
              <a:t>Accepting credit cards and electronic payments</a:t>
            </a:r>
            <a:endParaRPr/>
          </a:p>
          <a:p>
            <a:pPr marL="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 sz="1900" b="0" i="0"/>
              <a:t>Tools available (Apps, FB page)</a:t>
            </a:r>
            <a:endParaRPr/>
          </a:p>
          <a:p>
            <a:pPr marL="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 sz="1900"/>
              <a:t>Unit incentives</a:t>
            </a:r>
            <a:endParaRPr sz="1900" b="0" i="0"/>
          </a:p>
          <a:p>
            <a:pPr marL="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Char char="•"/>
            </a:pPr>
            <a:r>
              <a:rPr lang="en-US" sz="1900" b="0" i="0"/>
              <a:t>Importance of communication within Popcorn Chain of Command. (Unit Kernel, District Kernel, Council Kernel, Popcorn Staff Advisor, Associate Popcorn Staff Advisor)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endParaRPr sz="1900" b="0" i="0"/>
          </a:p>
          <a:p>
            <a:pPr marL="0" lvl="0" indent="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Arial"/>
              <a:buNone/>
            </a:pPr>
            <a:endParaRPr sz="1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12" scaled="0"/>
        </a:gra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1e948ed6b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/>
              <a:t>More Important Information for Parents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17" name="Google Shape;317;g351e948ed6b_0_0"/>
          <p:cNvSpPr txBox="1">
            <a:spLocks noGrp="1"/>
          </p:cNvSpPr>
          <p:nvPr>
            <p:ph type="body" idx="1"/>
          </p:nvPr>
        </p:nvSpPr>
        <p:spPr>
          <a:xfrm>
            <a:off x="247649" y="1425677"/>
            <a:ext cx="11835000" cy="52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Track items checked out to families (receipt book, text, etc.)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30 days to sell it or return it. MAKE SURE THEY UNDERSTAND </a:t>
            </a:r>
            <a:endParaRPr/>
          </a:p>
          <a:p>
            <a:pPr marL="685800" lvl="1" indent="-2667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“Returns” are a financial loss to the council if not sold or donated.  They do NOT get returned to the popcorn company.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Maintain neat records. Proof of sales required for Winner’s Circle prizes.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Popcorn Kernels need to submit their order (x4) based on the unit’s plan:</a:t>
            </a:r>
            <a:endParaRPr/>
          </a:p>
          <a:p>
            <a:pPr marL="68580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2222"/>
              </a:buClr>
              <a:buSzPts val="2400"/>
              <a:buChar char="•"/>
            </a:pPr>
            <a:r>
              <a:rPr lang="en-US">
                <a:solidFill>
                  <a:srgbClr val="222222"/>
                </a:solidFill>
              </a:rPr>
              <a:t>Contact parents for their personal orders before each order is placed to ensure an adequate supply is on hand for show and sells planned during each time frame</a:t>
            </a:r>
            <a:endParaRPr/>
          </a:p>
          <a:p>
            <a:pPr marL="685800" lvl="1" indent="-266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Do not tap into Show and Sell stock to satisfy take-orders unless necessary. Utilize unit-to-unit transfers.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7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7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7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7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“How much should I get?”</a:t>
            </a:r>
            <a:endParaRPr/>
          </a:p>
        </p:txBody>
      </p:sp>
      <p:sp>
        <p:nvSpPr>
          <p:cNvPr id="328" name="Google Shape;328;p17"/>
          <p:cNvSpPr txBox="1">
            <a:spLocks noGrp="1"/>
          </p:cNvSpPr>
          <p:nvPr>
            <p:ph type="body" idx="1"/>
          </p:nvPr>
        </p:nvSpPr>
        <p:spPr>
          <a:xfrm>
            <a:off x="1145309" y="1764145"/>
            <a:ext cx="10201117" cy="479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Look at what was sold last year. Are same Scouts selling this year?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000"/>
              <a:t>Your unit’s history will be accessible to you on Scout Boss</a:t>
            </a:r>
            <a:endParaRPr sz="2000"/>
          </a:p>
          <a:p>
            <a:pPr marL="228600" lvl="0" indent="-2286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Base it on YOUR plan: 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What Show &amp; Sells are scheduled?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Which parents want to walk the neighborhood with their Scout?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Do parents take order forms to work? 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Have funding in unit’s bank acct to cover 60% of total retail for 1</a:t>
            </a:r>
            <a:r>
              <a:rPr lang="en-US" sz="2400" baseline="30000"/>
              <a:t>st</a:t>
            </a:r>
            <a:r>
              <a:rPr lang="en-US" sz="2400"/>
              <a:t> order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Plenty of opportunity to sell off first order.  (4 orders total)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8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8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8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8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8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“How much should I REALLY get?”</a:t>
            </a:r>
            <a:endParaRPr/>
          </a:p>
        </p:txBody>
      </p:sp>
      <p:sp>
        <p:nvSpPr>
          <p:cNvPr id="339" name="Google Shape;339;p18"/>
          <p:cNvSpPr txBox="1">
            <a:spLocks noGrp="1"/>
          </p:cNvSpPr>
          <p:nvPr>
            <p:ph type="body" idx="1"/>
          </p:nvPr>
        </p:nvSpPr>
        <p:spPr>
          <a:xfrm>
            <a:off x="1085849" y="1800225"/>
            <a:ext cx="10260577" cy="476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$10 Classic Caramel is always the biggest seller. </a:t>
            </a:r>
            <a:endParaRPr sz="2400"/>
          </a:p>
          <a:p>
            <a:pPr marL="685800" lvl="1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2025 </a:t>
            </a:r>
            <a:r>
              <a:rPr lang="en-US"/>
              <a:t>c</a:t>
            </a:r>
            <a:r>
              <a:rPr lang="en-US" sz="2400"/>
              <a:t>ouncil sales ≈ 25%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Caramel with Sea Salt another favorite </a:t>
            </a:r>
            <a:endParaRPr sz="2400"/>
          </a:p>
          <a:p>
            <a:pPr marL="685800" lvl="1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2025 c</a:t>
            </a:r>
            <a:r>
              <a:rPr lang="en-US" sz="2400"/>
              <a:t>ouncil sales</a:t>
            </a:r>
            <a:r>
              <a:rPr lang="en-US"/>
              <a:t> ≈</a:t>
            </a:r>
            <a:r>
              <a:rPr lang="en-US" sz="2400"/>
              <a:t> 9% (then Cheddar, Pretzel, Cinnamon Roll)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Pick up all flavors and at least 1 of each of the top 3 non-returnables. You’ll sell it or transfer to another unit.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Cheese and Trio usually returnable for limited time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Chocolate Lovers is not returnable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When in doubt, talk to your District Kernel for guidance.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**NOTE**Keep chocolate products cool (Choc. Lovers, Pretzels, Peanut Butter Cup, etc.). Store in house, not garage.  Products are subject to the infamous thunk test upon return.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9"/>
          <p:cNvSpPr txBox="1">
            <a:spLocks noGrp="1"/>
          </p:cNvSpPr>
          <p:nvPr>
            <p:ph type="title"/>
          </p:nvPr>
        </p:nvSpPr>
        <p:spPr>
          <a:xfrm>
            <a:off x="1136398" y="471056"/>
            <a:ext cx="54275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/>
              <a:t>Using Credit Card Apps</a:t>
            </a:r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body" idx="1"/>
          </p:nvPr>
        </p:nvSpPr>
        <p:spPr>
          <a:xfrm>
            <a:off x="1136398" y="1256145"/>
            <a:ext cx="5427526" cy="468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Utilize unit EIN and name on bank account (not your personal info) when establishing your account (1099-K)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For more info, </a:t>
            </a:r>
            <a:r>
              <a:rPr lang="en-US" sz="1400" u="sng">
                <a:solidFill>
                  <a:schemeClr val="hlink"/>
                </a:solidFill>
                <a:hlinkClick r:id="rId3"/>
              </a:rPr>
              <a:t>Fiscal Policies and Procedures for Scouting America Units</a:t>
            </a:r>
            <a:endParaRPr sz="14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Scouting America does not endorse any credit processing vendor.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Different phone connections or Bluetooth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App company takes their cut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Card info can be inputted manually (add’l fee)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Review transactions on your app at the end of the day to verify your S/S sales.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More info on Pecatonica website.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347" name="Google Shape;347;p19" descr="A picture containing cup, food, popcorn, pla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7805" r="15945" b="2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 extrusionOk="0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48" name="Google Shape;348;p19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9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0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0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0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0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0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0"/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2842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</a:pPr>
            <a:r>
              <a:rPr lang="en-US" sz="3400">
                <a:solidFill>
                  <a:srgbClr val="FFFFFF"/>
                </a:solidFill>
              </a:rPr>
              <a:t>Communications and Tools	</a:t>
            </a:r>
            <a:endParaRPr/>
          </a:p>
        </p:txBody>
      </p:sp>
      <p:sp>
        <p:nvSpPr>
          <p:cNvPr id="362" name="Google Shape;362;p20"/>
          <p:cNvSpPr txBox="1">
            <a:spLocks noGrp="1"/>
          </p:cNvSpPr>
          <p:nvPr>
            <p:ph type="body" idx="1"/>
          </p:nvPr>
        </p:nvSpPr>
        <p:spPr>
          <a:xfrm>
            <a:off x="4905054" y="665018"/>
            <a:ext cx="6686582" cy="5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Sign up on Tidewater Council Popcorn Kernel FB group.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Lowe’s release dates, product swaps, real time updates, etc.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If you are not a Facebooker, get someone old from the unit who is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Keep district and council informed of plans for excess inventory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Don’t order more if you have a large enough surplus for planned sales. Exchange with other units.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Scout Boss: Pecatonica’s site to manage the popcorn sale, located at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https://pecatonicariverpopcorn.com/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Build or acquire a sales/inventory tracker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Notify parents of their Scout’s credit after S/S. They can add a line item to their Scout’s order form to document their Scout’s credit for each S/S event.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b="0" i="0" u="none" strike="noStrike">
                <a:latin typeface="Arial"/>
                <a:ea typeface="Arial"/>
                <a:cs typeface="Arial"/>
                <a:sym typeface="Arial"/>
              </a:rPr>
              <a:t>Documentation of each Scout’s sales will be required for Winner’s Circle Prizes</a:t>
            </a:r>
            <a:endParaRPr sz="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Pay on time. Report donations throughout the sale by deadlines to help Scouts earn recognition items.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Sign up on Tidewater Council Popcorn Kernel FB group.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Unit Incentives</a:t>
            </a:r>
            <a:endParaRPr/>
          </a:p>
        </p:txBody>
      </p:sp>
      <p:sp>
        <p:nvSpPr>
          <p:cNvPr id="368" name="Google Shape;36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Use tier method to fund expenses like registration, summer camp, etc.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Budget for unit prizes for certain sales goals in between council prize levels (e.g., </a:t>
            </a:r>
            <a:r>
              <a:rPr lang="en-US" b="0" i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$250, $750, $1,500</a:t>
            </a:r>
            <a:r>
              <a:rPr lang="en-US"/>
              <a:t>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Grab bag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Pizza party for unit goal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Pies in the face (use paper plates vs good China)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Unit T-shirts/hoodies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Day Camp/Summer Camp registration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22" title="Pack-628-Popcorn-Sales-Incentives-202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8550" y="152400"/>
            <a:ext cx="5276478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38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Show and Sell Tracker</a:t>
            </a:r>
            <a:endParaRPr/>
          </a:p>
        </p:txBody>
      </p:sp>
      <p:graphicFrame>
        <p:nvGraphicFramePr>
          <p:cNvPr id="379" name="Google Shape;379;p23"/>
          <p:cNvGraphicFramePr/>
          <p:nvPr/>
        </p:nvGraphicFramePr>
        <p:xfrm>
          <a:off x="766619" y="868218"/>
          <a:ext cx="10852700" cy="5791150"/>
        </p:xfrm>
        <a:graphic>
          <a:graphicData uri="http://schemas.openxmlformats.org/drawingml/2006/table">
            <a:tbl>
              <a:tblPr>
                <a:noFill/>
                <a:tableStyleId>{30BE98BF-55E5-41D7-A169-7B71AF8575CA}</a:tableStyleId>
              </a:tblPr>
              <a:tblGrid>
                <a:gridCol w="111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6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1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7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30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81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23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31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81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231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6999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30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Shift number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Date and time                          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Scout #1 Name 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Scout #2 Name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Scout #3 Name 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5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5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5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5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5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5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5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5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5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5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5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0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500" u="none" strike="noStrike" cap="none"/>
                        <a:t>Product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Price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500" u="none" strike="noStrike" cap="none"/>
                        <a:t>Previous shift's ending inventory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500" u="none" strike="noStrike" cap="none"/>
                        <a:t>Your Shift's Starting inventory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500" u="none" strike="noStrike" cap="none"/>
                        <a:t>Any items added mid-shift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CASH SALES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u="none" strike="noStrike" cap="none"/>
                        <a:t>CREDIT SALES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Anticipated Ending Inventory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Actual Ending Inventory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500" u="none" strike="noStrike" cap="none"/>
                        <a:t>Total Number of each item Sold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500" u="none" strike="noStrike" cap="none"/>
                        <a:t>Total dollars of item sold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u="none" strike="noStrike" cap="none"/>
                        <a:t>Cash Collected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500" u="none" strike="noStrike" cap="none"/>
                        <a:t>Credit Card Sales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rowSpan="1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sng" strike="noStrike" cap="none"/>
                        <a:t>Notes</a:t>
                      </a:r>
                      <a:endParaRPr sz="900" b="0" i="0" u="sng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Tally marks for each item sold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Tally marks for each item sold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Initial inventory + Added inventory - Number sold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Should match previous column numbers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"/>
                        <a:buFont typeface="Arial"/>
                        <a:buNone/>
                      </a:pPr>
                      <a:r>
                        <a:rPr lang="en-US" sz="3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3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500" u="none" strike="noStrike" cap="none"/>
                        <a:t>Unit price times number sold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Total Dollars charged to credit card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Choc Lovers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$55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Cheese Lovers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$45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Classic Trio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$35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Maple Pecan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$30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Micro Double Butter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$30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Chocolate Pretzel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$25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Peanut Butter Cup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$25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Sea Salt Splash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$25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Caramel Sea Salt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$25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Trail Mix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$20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Jalapeno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$20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Cheddar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$20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Micro Kettle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$20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Micro Butter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$20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Cinnamon Roll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$15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Classic Caramel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$10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670200">
                <a:tc gridSpan="1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Total Sales in dollars for your shift</a:t>
                      </a:r>
                      <a:endParaRPr sz="7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Sum of column above $_______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500" u="none" strike="noStrike" cap="none"/>
                        <a:t>Total Cash Collected for sales </a:t>
                      </a:r>
                      <a:r>
                        <a:rPr lang="en-US" sz="400" u="none" strike="noStrike" cap="none"/>
                        <a:t>(Sum of column above)</a:t>
                      </a:r>
                      <a:r>
                        <a:rPr lang="en-US" sz="500" u="none" strike="noStrike" cap="none"/>
                        <a:t> = </a:t>
                      </a:r>
                      <a:r>
                        <a:rPr lang="en-US" sz="700" u="none" strike="noStrike" cap="none"/>
                        <a:t>$_______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500" u="none" strike="noStrike" cap="none"/>
                        <a:t>Total Credit Card Dollars Collected for sales</a:t>
                      </a:r>
                      <a:r>
                        <a:rPr lang="en-US" sz="300" u="none" strike="noStrike" cap="none"/>
                        <a:t> </a:t>
                      </a:r>
                      <a:r>
                        <a:rPr lang="en-US" sz="400" u="none" strike="noStrike" cap="none"/>
                        <a:t>(Sum of Column above) </a:t>
                      </a:r>
                      <a:r>
                        <a:rPr lang="en-US" sz="700" u="none" strike="noStrike" cap="none"/>
                        <a:t>$__________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"/>
                        <a:buFont typeface="Arial"/>
                        <a:buNone/>
                      </a:pPr>
                      <a:r>
                        <a:rPr lang="en-US" sz="500" u="none" strike="noStrike" cap="none"/>
                        <a:t>Sum of Credit Cards + Cash for sales </a:t>
                      </a:r>
                      <a:r>
                        <a:rPr lang="en-US" sz="400" u="none" strike="noStrike" cap="none"/>
                        <a:t>(should match Total Sales Box) </a:t>
                      </a:r>
                      <a:r>
                        <a:rPr lang="en-US" sz="700" u="none" strike="noStrike" cap="none"/>
                        <a:t>$_________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05150">
                <a:tc gridSpan="1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-US" sz="600" u="none" strike="noStrike" cap="none"/>
                        <a:t>Total Dollars in Donations collected for your shift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n-US" sz="700" u="none" strike="noStrike" cap="none"/>
                        <a:t>$____________________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4"/>
          <p:cNvSpPr txBox="1">
            <a:spLocks noGrp="1"/>
          </p:cNvSpPr>
          <p:nvPr>
            <p:ph type="title"/>
          </p:nvPr>
        </p:nvSpPr>
        <p:spPr>
          <a:xfrm>
            <a:off x="838200" y="267471"/>
            <a:ext cx="10515600" cy="629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Personal Tracker</a:t>
            </a:r>
            <a:endParaRPr/>
          </a:p>
        </p:txBody>
      </p:sp>
      <p:graphicFrame>
        <p:nvGraphicFramePr>
          <p:cNvPr id="385" name="Google Shape;385;p24"/>
          <p:cNvGraphicFramePr/>
          <p:nvPr/>
        </p:nvGraphicFramePr>
        <p:xfrm>
          <a:off x="665018" y="1246909"/>
          <a:ext cx="10688775" cy="5236725"/>
        </p:xfrm>
        <a:graphic>
          <a:graphicData uri="http://schemas.openxmlformats.org/drawingml/2006/table">
            <a:tbl>
              <a:tblPr>
                <a:noFill/>
                <a:tableStyleId>{9A56E112-2E16-4AD8-BC17-C7957F465E48}</a:tableStyleId>
              </a:tblPr>
              <a:tblGrid>
                <a:gridCol w="146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0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8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3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31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743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04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43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528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618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350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8143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482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361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Flavor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Price per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 sold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sales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40% profit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60% owed to council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PERSONAL SALES</a:t>
                      </a:r>
                      <a:endParaRPr sz="1400" u="none" strike="noStrike" cap="none"/>
                    </a:p>
                  </a:txBody>
                  <a:tcPr marL="6250" marR="6250" marT="62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SHOW-N-SELL SALES</a:t>
                      </a:r>
                      <a:endParaRPr sz="1400" u="none" strike="noStrike" cap="none"/>
                    </a:p>
                  </a:txBody>
                  <a:tcPr marL="6250" marR="6250" marT="62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250" marR="6250" marT="62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ONLINE SALES</a:t>
                      </a:r>
                      <a:endParaRPr sz="1400" u="none" strike="noStrike" cap="none"/>
                    </a:p>
                  </a:txBody>
                  <a:tcPr marL="6250" marR="6250" marT="62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Email Date</a:t>
                      </a:r>
                      <a:endParaRPr sz="1400" u="none" strike="noStrike" cap="none"/>
                    </a:p>
                  </a:txBody>
                  <a:tcPr marL="6250" marR="6250" marT="625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Chocolate Lovers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$55.00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 paid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Amount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Donation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Notes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S/S date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Sales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Donations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Online Sales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Online donation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Cheese Lovers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$45.00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$45.00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$27.00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3-Aug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1-Sep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Classic Trio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$35.00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Maple Pecan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$24.00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$36.00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Double Butter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Chocolate Pretzel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$25.00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Peanut Butter Cup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$25.00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 Salt Spalsh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$25.00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Caramel Sea Salt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$25.00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$75.00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$45.00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Trail Mix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Jalapeno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Cheddar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 Kettle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 Butter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Cinnamon Roll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$15.00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Classic Caramel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$260.00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$104.00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$156.00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sales 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$185.00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donations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$26.00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Grand Total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$211.00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400" u="none" strike="noStrike" cap="none"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 Summary. . . </a:t>
            </a:r>
            <a:endParaRPr/>
          </a:p>
        </p:txBody>
      </p:sp>
      <p:sp>
        <p:nvSpPr>
          <p:cNvPr id="391" name="Google Shape;39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total sales required is based off a working budget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https://www.scouting.org/programs/scouts-bsa/troop-resources/program-planning-tools/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Help unload shipment when you can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Hold a kickoff party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Start early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Manage your inventory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Diversify your selling strategy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Communicate, Communicate, Communicate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6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 txBox="1">
            <a:spLocks noGrp="1"/>
          </p:cNvSpPr>
          <p:nvPr>
            <p:ph type="ctrTitle"/>
          </p:nvPr>
        </p:nvSpPr>
        <p:spPr>
          <a:xfrm>
            <a:off x="466722" y="586855"/>
            <a:ext cx="3201366" cy="5759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Who is my Kernel?</a:t>
            </a:r>
            <a:b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District Borders</a:t>
            </a:r>
            <a:b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district am I in?</a:t>
            </a:r>
            <a:br>
              <a:rPr lang="en-US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What’s a district?</a:t>
            </a:r>
            <a:endParaRPr sz="1400"/>
          </a:p>
        </p:txBody>
      </p:sp>
      <p:sp>
        <p:nvSpPr>
          <p:cNvPr id="129" name="Google Shape;129;p16"/>
          <p:cNvSpPr txBox="1">
            <a:spLocks noGrp="1"/>
          </p:cNvSpPr>
          <p:nvPr>
            <p:ph type="subTitle" idx="1"/>
          </p:nvPr>
        </p:nvSpPr>
        <p:spPr>
          <a:xfrm>
            <a:off x="4810259" y="649480"/>
            <a:ext cx="6555347" cy="554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120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/>
          </a:p>
          <a:p>
            <a:pPr marL="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/>
              <a:t>Tidewater Council serves Norfolk, Virginia Beach, Portsmouth, Chesapeake, and northeastern North Carolina.</a:t>
            </a:r>
            <a:endParaRPr/>
          </a:p>
          <a:p>
            <a:pPr marL="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/>
              <a:t>The council is broken down into 4 districts:</a:t>
            </a:r>
            <a:endParaRPr/>
          </a:p>
          <a:p>
            <a:pPr marL="457200" lvl="1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-US"/>
              <a:t>Princess Anne- VA Beach south of I-264</a:t>
            </a:r>
            <a:endParaRPr/>
          </a:p>
          <a:p>
            <a:pPr marL="457200" lvl="1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-US"/>
              <a:t>Bayside- Norfolk and VA Beach north of I-264</a:t>
            </a:r>
            <a:endParaRPr/>
          </a:p>
          <a:p>
            <a:pPr marL="457200" lvl="1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-US"/>
              <a:t>Three Rivers- Chesapeake and Portsmouth</a:t>
            </a:r>
            <a:endParaRPr/>
          </a:p>
          <a:p>
            <a:pPr marL="457200" lvl="1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Arial"/>
              <a:buChar char="•"/>
            </a:pPr>
            <a:r>
              <a:rPr lang="en-US"/>
              <a:t>Albemarle- NC (Camden, Chowan, Currituck, Gates, Dare, Pasquotank, and Perquimans Counties)</a:t>
            </a:r>
            <a:endParaRPr/>
          </a:p>
          <a:p>
            <a:pPr marL="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2000"/>
              <a:t>Districts are made up of units- Packs, Troops, Ships, Crews, and Posts</a:t>
            </a:r>
            <a:endParaRPr sz="1900" b="0" i="0"/>
          </a:p>
          <a:p>
            <a:pPr marL="0" lvl="0" indent="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28" descr="A picture containing cup, food, popcorn, pla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8"/>
          <p:cNvSpPr/>
          <p:nvPr/>
        </p:nvSpPr>
        <p:spPr>
          <a:xfrm flipH="1">
            <a:off x="0" y="998175"/>
            <a:ext cx="6017172" cy="5859825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8"/>
          <p:cNvSpPr txBox="1"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QUESTIONS?</a:t>
            </a:r>
            <a:endParaRPr/>
          </a:p>
        </p:txBody>
      </p:sp>
      <p:cxnSp>
        <p:nvCxnSpPr>
          <p:cNvPr id="399" name="Google Shape;399;p28"/>
          <p:cNvCxnSpPr/>
          <p:nvPr/>
        </p:nvCxnSpPr>
        <p:spPr>
          <a:xfrm>
            <a:off x="2287051" y="3337139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400" name="Google Shape;400;p28"/>
          <p:cNvSpPr txBox="1">
            <a:spLocks noGrp="1"/>
          </p:cNvSpPr>
          <p:nvPr>
            <p:ph type="body" idx="1"/>
          </p:nvPr>
        </p:nvSpPr>
        <p:spPr>
          <a:xfrm>
            <a:off x="525516" y="1913951"/>
            <a:ext cx="4593021" cy="142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/>
          <p:nvPr/>
        </p:nvSpPr>
        <p:spPr>
          <a:xfrm>
            <a:off x="88491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5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5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5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5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lt1"/>
                </a:solidFill>
              </a:rPr>
              <a:t>District Popcorn Kernels</a:t>
            </a:r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184725" y="1740025"/>
            <a:ext cx="3851700" cy="15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i="0" u="none" strike="noStrike">
                <a:latin typeface="Arial"/>
                <a:ea typeface="Arial"/>
                <a:cs typeface="Arial"/>
                <a:sym typeface="Arial"/>
              </a:rPr>
              <a:t>Albemarle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Mary Perrine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Mary.Perrine@scouting.org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540-718-2797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3814618" y="1740017"/>
            <a:ext cx="36207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 (Popcorn Army)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Tony Montemurno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kerneltbaloney@gmail.com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757-635-0676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Matt Conway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19mconway84@gmail.com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757-510-6137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Kelley Starnes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</a:rPr>
              <a:t>JKStarnes2014@gmail.com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412-491-4849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7980218" y="1740017"/>
            <a:ext cx="3851565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Rivers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Rudy Nimmo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vtccgolf@gmail.com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540-230-7507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Clark Walters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crazyscout94@gmail.com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757-560-8647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Tammy Walters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crazybear127@yahoo.com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757-559-3726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5"/>
          <p:cNvSpPr txBox="1"/>
          <p:nvPr/>
        </p:nvSpPr>
        <p:spPr>
          <a:xfrm>
            <a:off x="184724" y="3190008"/>
            <a:ext cx="3483267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Bayside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Scott Gilmore	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Esgilmore@hotmail.com 703-372-2059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Krista Dunn Krista.dunn1621@gmail.com757-339-0609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6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6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6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6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lt1"/>
                </a:solidFill>
              </a:rPr>
              <a:t>Council Popcorn Personnel</a:t>
            </a:r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3861890" y="1806494"/>
            <a:ext cx="4291500" cy="16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1" i="0" u="none" strike="noStrike" dirty="0">
                <a:latin typeface="Arial"/>
                <a:ea typeface="Arial"/>
                <a:cs typeface="Arial"/>
                <a:sym typeface="Arial"/>
              </a:rPr>
              <a:t>Council Popcorn Kernel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0" i="0" u="none" strike="noStrike">
                <a:latin typeface="Arial"/>
                <a:ea typeface="Arial"/>
                <a:cs typeface="Arial"/>
                <a:sym typeface="Arial"/>
              </a:rPr>
              <a:t>Erin Alger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erin@realresultsva.com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0" i="0" u="none" strike="noStrike" dirty="0">
                <a:latin typeface="Arial"/>
                <a:ea typeface="Arial"/>
                <a:cs typeface="Arial"/>
                <a:sym typeface="Arial"/>
              </a:rPr>
              <a:t>757-943-7226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b="0" i="0" u="none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b="0" i="0" u="none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6"/>
          <p:cNvSpPr txBox="1"/>
          <p:nvPr/>
        </p:nvSpPr>
        <p:spPr>
          <a:xfrm>
            <a:off x="1371600" y="5274950"/>
            <a:ext cx="10381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Tidewater Council - Mary Jayne Breeden Council Service Center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1032 Heatherwood Drive, Virginia Beach, VA 23455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TidewaterBSA.com/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popcornsale/2026popcornsale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973125" y="3678175"/>
            <a:ext cx="4291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Popcorn Staff Advisor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Alison Harrison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strike="noStrike" cap="none">
                <a:latin typeface="Arial"/>
                <a:ea typeface="Arial"/>
                <a:cs typeface="Arial"/>
                <a:sym typeface="Arial"/>
              </a:rPr>
              <a:t>popcorn@twchelpdesk.raiseaticket.com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6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000" b="0" i="0" u="sng" strike="noStrike" cap="non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https://tidewaterbsa.com/2023popcornsale/</a:t>
            </a: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6"/>
          <p:cNvSpPr txBox="1"/>
          <p:nvPr/>
        </p:nvSpPr>
        <p:spPr>
          <a:xfrm>
            <a:off x="6612301" y="3678175"/>
            <a:ext cx="44295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Popcorn Consultant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Pam Samples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pasamp42@gmail.com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26" title="qr-code - 2026-05-08T095428.88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7050" y="5275600"/>
            <a:ext cx="1072224" cy="107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"/>
          <p:cNvSpPr/>
          <p:nvPr/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"/>
          <p:cNvSpPr txBox="1">
            <a:spLocks noGrp="1"/>
          </p:cNvSpPr>
          <p:nvPr>
            <p:ph type="title"/>
          </p:nvPr>
        </p:nvSpPr>
        <p:spPr>
          <a:xfrm>
            <a:off x="323274" y="390782"/>
            <a:ext cx="3577700" cy="4144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Why we do it </a:t>
            </a:r>
            <a:br>
              <a:rPr lang="en-US" sz="4000">
                <a:solidFill>
                  <a:srgbClr val="FFFFFF"/>
                </a:solidFill>
              </a:rPr>
            </a:br>
            <a:br>
              <a:rPr lang="en-US" sz="4000">
                <a:solidFill>
                  <a:srgbClr val="FFFFFF"/>
                </a:solidFill>
              </a:rPr>
            </a:br>
            <a:br>
              <a:rPr lang="en-US" sz="4000">
                <a:solidFill>
                  <a:srgbClr val="FFFFFF"/>
                </a:solidFill>
              </a:rPr>
            </a:b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Other </a:t>
            </a:r>
            <a:r>
              <a:rPr lang="en-US" sz="3600">
                <a:solidFill>
                  <a:srgbClr val="FFFFFF"/>
                </a:solidFill>
              </a:rPr>
              <a:t>Benefits of         Selling	</a:t>
            </a:r>
            <a:endParaRPr/>
          </a:p>
        </p:txBody>
      </p:sp>
      <p:grpSp>
        <p:nvGrpSpPr>
          <p:cNvPr id="171" name="Google Shape;171;p3"/>
          <p:cNvGrpSpPr/>
          <p:nvPr/>
        </p:nvGrpSpPr>
        <p:grpSpPr>
          <a:xfrm>
            <a:off x="4905052" y="650292"/>
            <a:ext cx="6963674" cy="5415163"/>
            <a:chOff x="0" y="138904"/>
            <a:chExt cx="6963674" cy="5415163"/>
          </a:xfrm>
        </p:grpSpPr>
        <p:sp>
          <p:nvSpPr>
            <p:cNvPr id="172" name="Google Shape;172;p3"/>
            <p:cNvSpPr/>
            <p:nvPr/>
          </p:nvSpPr>
          <p:spPr>
            <a:xfrm>
              <a:off x="0" y="572343"/>
              <a:ext cx="6963674" cy="67252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"/>
            <p:cNvSpPr txBox="1"/>
            <p:nvPr/>
          </p:nvSpPr>
          <p:spPr>
            <a:xfrm>
              <a:off x="0" y="572343"/>
              <a:ext cx="6963674" cy="6725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0450" tIns="291575" rIns="540450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Highest commission in nation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48183" y="138904"/>
              <a:ext cx="5730692" cy="64007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"/>
            <p:cNvSpPr txBox="1"/>
            <p:nvPr/>
          </p:nvSpPr>
          <p:spPr>
            <a:xfrm>
              <a:off x="379429" y="170150"/>
              <a:ext cx="5668200" cy="577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225" tIns="0" rIns="1842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Raise money for unit activities and needs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0" y="1753908"/>
              <a:ext cx="6963674" cy="352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DB784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348183" y="1320468"/>
              <a:ext cx="5730692" cy="64007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F8763"/>
                </a:gs>
                <a:gs pos="50000">
                  <a:srgbClr val="E27542"/>
                </a:gs>
                <a:gs pos="100000">
                  <a:srgbClr val="CF643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"/>
            <p:cNvSpPr txBox="1"/>
            <p:nvPr/>
          </p:nvSpPr>
          <p:spPr>
            <a:xfrm>
              <a:off x="379429" y="1351714"/>
              <a:ext cx="5668200" cy="577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225" tIns="0" rIns="1842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Scouts earn prizes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0" y="2615748"/>
              <a:ext cx="6963674" cy="352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CB7C6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348183" y="2182308"/>
              <a:ext cx="5730692" cy="64007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08A76"/>
                </a:gs>
                <a:gs pos="50000">
                  <a:srgbClr val="CF795D"/>
                </a:gs>
                <a:gs pos="100000">
                  <a:srgbClr val="BD674B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"/>
            <p:cNvSpPr txBox="1"/>
            <p:nvPr/>
          </p:nvSpPr>
          <p:spPr>
            <a:xfrm>
              <a:off x="379429" y="2213554"/>
              <a:ext cx="5668200" cy="577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225" tIns="0" rIns="1842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Scouts build camaraderie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0" y="3477588"/>
              <a:ext cx="6963674" cy="352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BC85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71014" y="3031216"/>
              <a:ext cx="5730692" cy="64007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39289"/>
                </a:gs>
                <a:gs pos="50000">
                  <a:srgbClr val="BF8275"/>
                </a:gs>
                <a:gs pos="100000">
                  <a:srgbClr val="AB706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"/>
            <p:cNvSpPr txBox="1"/>
            <p:nvPr/>
          </p:nvSpPr>
          <p:spPr>
            <a:xfrm>
              <a:off x="402260" y="3062462"/>
              <a:ext cx="5668200" cy="577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225" tIns="0" rIns="1842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Scouts learn communication skills, salesmanship, and earning their own way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0" y="4339428"/>
              <a:ext cx="6963674" cy="352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AF939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48183" y="3905988"/>
              <a:ext cx="5730692" cy="64007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79E9B"/>
                </a:gs>
                <a:gs pos="50000">
                  <a:srgbClr val="B0918E"/>
                </a:gs>
                <a:gs pos="100000">
                  <a:srgbClr val="9D7E7B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"/>
            <p:cNvSpPr txBox="1"/>
            <p:nvPr/>
          </p:nvSpPr>
          <p:spPr>
            <a:xfrm>
              <a:off x="379429" y="3937234"/>
              <a:ext cx="5668200" cy="577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225" tIns="0" rIns="1842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Build a foundation for Eagle project fundraising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0" y="5201267"/>
              <a:ext cx="6963674" cy="352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A4A4A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62581" y="4767828"/>
              <a:ext cx="5730692" cy="64007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EAEAE"/>
                </a:gs>
                <a:gs pos="50000">
                  <a:srgbClr val="A4A4A4"/>
                </a:gs>
                <a:gs pos="100000">
                  <a:srgbClr val="90909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"/>
            <p:cNvSpPr txBox="1"/>
            <p:nvPr/>
          </p:nvSpPr>
          <p:spPr>
            <a:xfrm>
              <a:off x="393827" y="4799074"/>
              <a:ext cx="5668200" cy="577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225" tIns="0" rIns="1842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Can earn advancement requirements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3"/>
          <p:cNvSpPr/>
          <p:nvPr/>
        </p:nvSpPr>
        <p:spPr>
          <a:xfrm>
            <a:off x="3382939" y="1008678"/>
            <a:ext cx="511051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"/>
          <p:cNvSpPr txBox="1">
            <a:spLocks noGrp="1"/>
          </p:cNvSpPr>
          <p:nvPr>
            <p:ph type="title"/>
          </p:nvPr>
        </p:nvSpPr>
        <p:spPr>
          <a:xfrm>
            <a:off x="822036" y="1967266"/>
            <a:ext cx="2835564" cy="254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Cub Scout Advancement</a:t>
            </a:r>
            <a:endParaRPr/>
          </a:p>
        </p:txBody>
      </p:sp>
      <p:pic>
        <p:nvPicPr>
          <p:cNvPr id="198" name="Google Shape;19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9325" y="173250"/>
            <a:ext cx="5493750" cy="65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 txBox="1"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Scouts BSA Merit Badges</a:t>
            </a:r>
            <a:endParaRPr/>
          </a:p>
        </p:txBody>
      </p:sp>
      <p:pic>
        <p:nvPicPr>
          <p:cNvPr id="205" name="Google Shape;20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1076" y="152400"/>
            <a:ext cx="5102202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07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Council Benefits</a:t>
            </a:r>
            <a:endParaRPr/>
          </a:p>
        </p:txBody>
      </p:sp>
      <p:pic>
        <p:nvPicPr>
          <p:cNvPr id="211" name="Google Shape;21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9901" y="1346200"/>
            <a:ext cx="6654200" cy="499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899" y="1071716"/>
            <a:ext cx="4418944" cy="5717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2709</Words>
  <Application>Microsoft Office PowerPoint</Application>
  <PresentationFormat>Widescreen</PresentationFormat>
  <Paragraphs>653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Office Theme</vt:lpstr>
      <vt:lpstr>Office Theme</vt:lpstr>
      <vt:lpstr>Welcome to the 6th Annual POPCORN 101</vt:lpstr>
      <vt:lpstr>Objectives </vt:lpstr>
      <vt:lpstr>Who is my Kernel?   District Borders    What district am I in?  What’s a district?</vt:lpstr>
      <vt:lpstr>District Popcorn Kernels</vt:lpstr>
      <vt:lpstr>Council Popcorn Personnel</vt:lpstr>
      <vt:lpstr>Why we do it     Other Benefits of         Selling </vt:lpstr>
      <vt:lpstr>Cub Scout Advancement</vt:lpstr>
      <vt:lpstr>Scouts BSA Merit Badges</vt:lpstr>
      <vt:lpstr>Council Benefits</vt:lpstr>
      <vt:lpstr>PowerPoint Presentation</vt:lpstr>
      <vt:lpstr>New tent platforms at Site 2</vt:lpstr>
      <vt:lpstr>PowerPoint Presentation</vt:lpstr>
      <vt:lpstr>The Budget</vt:lpstr>
      <vt:lpstr>Before the Corn</vt:lpstr>
      <vt:lpstr>Product Arrival</vt:lpstr>
      <vt:lpstr>Personal Sales</vt:lpstr>
      <vt:lpstr>Show and Sells</vt:lpstr>
      <vt:lpstr>DO’s and DOn’ts of DOnations</vt:lpstr>
      <vt:lpstr>Popcorn Kickoff Party</vt:lpstr>
      <vt:lpstr>More Important Information for Parents </vt:lpstr>
      <vt:lpstr>“How much should I get?”</vt:lpstr>
      <vt:lpstr>“How much should I REALLY get?”</vt:lpstr>
      <vt:lpstr>Using Credit Card Apps</vt:lpstr>
      <vt:lpstr>Communications and Tools </vt:lpstr>
      <vt:lpstr>Unit Incentives</vt:lpstr>
      <vt:lpstr>PowerPoint Presentation</vt:lpstr>
      <vt:lpstr>Show and Sell Tracker</vt:lpstr>
      <vt:lpstr>Personal Tracker</vt:lpstr>
      <vt:lpstr>In Summary. . .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Anthony Montemurno</dc:creator>
  <cp:lastModifiedBy>Alison Harrison</cp:lastModifiedBy>
  <cp:revision>1</cp:revision>
  <dcterms:created xsi:type="dcterms:W3CDTF">2021-04-12T12:58:21Z</dcterms:created>
  <dcterms:modified xsi:type="dcterms:W3CDTF">2026-06-04T14:03:43Z</dcterms:modified>
</cp:coreProperties>
</file>