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35"/>
  </p:notesMasterIdLst>
  <p:sldIdLst>
    <p:sldId id="317" r:id="rId3"/>
    <p:sldId id="257" r:id="rId4"/>
    <p:sldId id="289" r:id="rId5"/>
    <p:sldId id="295" r:id="rId6"/>
    <p:sldId id="339" r:id="rId7"/>
    <p:sldId id="338" r:id="rId8"/>
    <p:sldId id="318" r:id="rId9"/>
    <p:sldId id="259" r:id="rId10"/>
    <p:sldId id="319" r:id="rId11"/>
    <p:sldId id="298" r:id="rId12"/>
    <p:sldId id="293" r:id="rId13"/>
    <p:sldId id="275" r:id="rId14"/>
    <p:sldId id="326" r:id="rId15"/>
    <p:sldId id="327" r:id="rId16"/>
    <p:sldId id="328" r:id="rId17"/>
    <p:sldId id="329" r:id="rId18"/>
    <p:sldId id="330" r:id="rId19"/>
    <p:sldId id="331" r:id="rId20"/>
    <p:sldId id="276" r:id="rId21"/>
    <p:sldId id="277" r:id="rId22"/>
    <p:sldId id="278" r:id="rId23"/>
    <p:sldId id="290" r:id="rId24"/>
    <p:sldId id="333" r:id="rId25"/>
    <p:sldId id="334" r:id="rId26"/>
    <p:sldId id="332" r:id="rId27"/>
    <p:sldId id="335" r:id="rId28"/>
    <p:sldId id="336" r:id="rId29"/>
    <p:sldId id="337" r:id="rId30"/>
    <p:sldId id="280" r:id="rId31"/>
    <p:sldId id="282" r:id="rId32"/>
    <p:sldId id="284" r:id="rId33"/>
    <p:sldId id="283" r:id="rId34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58"/>
  </p:normalViewPr>
  <p:slideViewPr>
    <p:cSldViewPr snapToGrid="0">
      <p:cViewPr varScale="1">
        <p:scale>
          <a:sx n="104" d="100"/>
          <a:sy n="104" d="100"/>
        </p:scale>
        <p:origin x="3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svg"/><Relationship Id="rId1" Type="http://schemas.openxmlformats.org/officeDocument/2006/relationships/image" Target="../media/image4.svg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778250-DFAB-40B4-A167-7F1C4B5704DA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337300-C9E6-4918-A357-4E8BBB6721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Theme: “The Great Dino Roundup”</a:t>
          </a:r>
        </a:p>
      </dgm:t>
    </dgm:pt>
    <dgm:pt modelId="{201A82DF-B5CD-48BF-8B9D-127B39552864}" type="parTrans" cxnId="{A16ABF52-C1BA-4559-9DCB-7A0B988200AB}">
      <dgm:prSet/>
      <dgm:spPr/>
      <dgm:t>
        <a:bodyPr/>
        <a:lstStyle/>
        <a:p>
          <a:endParaRPr lang="en-US"/>
        </a:p>
      </dgm:t>
    </dgm:pt>
    <dgm:pt modelId="{A51A9F41-5058-403C-AD5C-FDB2D4D49232}" type="sibTrans" cxnId="{A16ABF52-C1BA-4559-9DCB-7A0B988200AB}">
      <dgm:prSet phldrT="1"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B146EA4-E520-4189-A3D2-A72A9A507B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Build a team</a:t>
          </a:r>
        </a:p>
      </dgm:t>
    </dgm:pt>
    <dgm:pt modelId="{4864A8B9-2342-4633-8F78-F819946EEB0F}" type="parTrans" cxnId="{C47BF9E3-8610-45E8-BEC5-517716D49CE4}">
      <dgm:prSet/>
      <dgm:spPr/>
      <dgm:t>
        <a:bodyPr/>
        <a:lstStyle/>
        <a:p>
          <a:endParaRPr lang="en-US"/>
        </a:p>
      </dgm:t>
    </dgm:pt>
    <dgm:pt modelId="{5D5D46CA-BC8E-43C6-B2DC-44733D3CA4E3}" type="sibTrans" cxnId="{C47BF9E3-8610-45E8-BEC5-517716D49CE4}">
      <dgm:prSet phldrT="2"/>
      <dgm:spPr/>
      <dgm:t>
        <a:bodyPr/>
        <a:lstStyle/>
        <a:p>
          <a:endParaRPr lang="en-US"/>
        </a:p>
      </dgm:t>
    </dgm:pt>
    <dgm:pt modelId="{4BEB5C9B-C439-4263-937F-DE0D644678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Generate excitement</a:t>
          </a:r>
        </a:p>
      </dgm:t>
    </dgm:pt>
    <dgm:pt modelId="{ACE6EE58-9B9D-46F7-9316-29FCE02545D6}" type="parTrans" cxnId="{F20D4BFC-336B-420B-AB82-AFB341210400}">
      <dgm:prSet/>
      <dgm:spPr/>
      <dgm:t>
        <a:bodyPr/>
        <a:lstStyle/>
        <a:p>
          <a:endParaRPr lang="en-US"/>
        </a:p>
      </dgm:t>
    </dgm:pt>
    <dgm:pt modelId="{A61EE414-1F97-4A57-96C8-0973FECB3A08}" type="sibTrans" cxnId="{F20D4BFC-336B-420B-AB82-AFB341210400}">
      <dgm:prSet phldrT="3"/>
      <dgm:spPr/>
      <dgm:t>
        <a:bodyPr/>
        <a:lstStyle/>
        <a:p>
          <a:endParaRPr lang="en-US"/>
        </a:p>
      </dgm:t>
    </dgm:pt>
    <dgm:pt modelId="{09730674-5452-4F09-982C-8A65B1D66A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 your volunteers</a:t>
          </a:r>
        </a:p>
      </dgm:t>
    </dgm:pt>
    <dgm:pt modelId="{957F64C5-90F2-458E-854E-C82DE29FC9CA}" type="parTrans" cxnId="{2B91E97A-8C54-4FF2-9171-FE393AD8DF57}">
      <dgm:prSet/>
      <dgm:spPr/>
      <dgm:t>
        <a:bodyPr/>
        <a:lstStyle/>
        <a:p>
          <a:endParaRPr lang="en-US"/>
        </a:p>
      </dgm:t>
    </dgm:pt>
    <dgm:pt modelId="{7D9A0196-4919-4B92-9AE7-DD6364BDAADB}" type="sibTrans" cxnId="{2B91E97A-8C54-4FF2-9171-FE393AD8DF57}">
      <dgm:prSet phldrT="4"/>
      <dgm:spPr/>
      <dgm:t>
        <a:bodyPr/>
        <a:lstStyle/>
        <a:p>
          <a:endParaRPr lang="en-US"/>
        </a:p>
      </dgm:t>
    </dgm:pt>
    <dgm:pt modelId="{91CF7C8C-76CA-456E-8123-28929E4A95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Coordinate with your District Key 3</a:t>
          </a:r>
        </a:p>
      </dgm:t>
    </dgm:pt>
    <dgm:pt modelId="{0A646AAA-30B1-46C6-8E0E-4D0797AA1A81}" type="parTrans" cxnId="{84284E14-28B6-4C97-BD1B-0E9378968C9A}">
      <dgm:prSet/>
      <dgm:spPr/>
      <dgm:t>
        <a:bodyPr/>
        <a:lstStyle/>
        <a:p>
          <a:endParaRPr lang="en-US"/>
        </a:p>
      </dgm:t>
    </dgm:pt>
    <dgm:pt modelId="{0248DEA4-5F9C-48B4-A533-828E3E88BDE2}" type="sibTrans" cxnId="{84284E14-28B6-4C97-BD1B-0E9378968C9A}">
      <dgm:prSet phldrT="5"/>
      <dgm:spPr/>
      <dgm:t>
        <a:bodyPr/>
        <a:lstStyle/>
        <a:p>
          <a:endParaRPr lang="en-US"/>
        </a:p>
      </dgm:t>
    </dgm:pt>
    <dgm:pt modelId="{1E07115A-3681-4F2F-BF6B-72BCDC9427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present at key events</a:t>
          </a:r>
        </a:p>
      </dgm:t>
    </dgm:pt>
    <dgm:pt modelId="{51CE4EEC-1B52-4324-98F4-A09DE70ACCBE}" type="parTrans" cxnId="{562A709E-7F6C-44E4-93B6-33D4ABA6397F}">
      <dgm:prSet/>
      <dgm:spPr/>
      <dgm:t>
        <a:bodyPr/>
        <a:lstStyle/>
        <a:p>
          <a:endParaRPr lang="en-US"/>
        </a:p>
      </dgm:t>
    </dgm:pt>
    <dgm:pt modelId="{DEB5FEA4-7533-4788-96A2-C2A7E5DABFE0}" type="sibTrans" cxnId="{562A709E-7F6C-44E4-93B6-33D4ABA6397F}">
      <dgm:prSet phldrT="6"/>
      <dgm:spPr/>
      <dgm:t>
        <a:bodyPr/>
        <a:lstStyle/>
        <a:p>
          <a:endParaRPr lang="en-US"/>
        </a:p>
      </dgm:t>
    </dgm:pt>
    <dgm:pt modelId="{91F4F44E-416C-4A33-95C4-8FAC779542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organized with information, sign-up options, unit calendar, and GREAT  introductory meetings (for Scouts and parents)</a:t>
          </a:r>
        </a:p>
      </dgm:t>
    </dgm:pt>
    <dgm:pt modelId="{80FDA315-768F-4DD9-A56B-277C2A582B09}" type="parTrans" cxnId="{50D3B72A-08C9-4085-9587-1ABB08A08D54}">
      <dgm:prSet/>
      <dgm:spPr/>
      <dgm:t>
        <a:bodyPr/>
        <a:lstStyle/>
        <a:p>
          <a:endParaRPr lang="en-US"/>
        </a:p>
      </dgm:t>
    </dgm:pt>
    <dgm:pt modelId="{C5DEA857-C23D-4300-B378-ECB71F212AA9}" type="sibTrans" cxnId="{50D3B72A-08C9-4085-9587-1ABB08A08D54}">
      <dgm:prSet phldrT="7"/>
      <dgm:spPr/>
      <dgm:t>
        <a:bodyPr/>
        <a:lstStyle/>
        <a:p>
          <a:endParaRPr lang="en-US"/>
        </a:p>
      </dgm:t>
    </dgm:pt>
    <dgm:pt modelId="{841BA96B-0A33-4017-A07A-A06F43C014BD}" type="pres">
      <dgm:prSet presAssocID="{64778250-DFAB-40B4-A167-7F1C4B5704DA}" presName="root" presStyleCnt="0">
        <dgm:presLayoutVars>
          <dgm:dir/>
          <dgm:resizeHandles val="exact"/>
        </dgm:presLayoutVars>
      </dgm:prSet>
      <dgm:spPr/>
    </dgm:pt>
    <dgm:pt modelId="{9703B483-FC9A-47B3-AFB2-590517C02589}" type="pres">
      <dgm:prSet presAssocID="{48337300-C9E6-4918-A357-4E8BBB67216B}" presName="compNode" presStyleCnt="0"/>
      <dgm:spPr/>
    </dgm:pt>
    <dgm:pt modelId="{72B49B59-DA3C-4016-BAA0-569E3AD7EDEB}" type="pres">
      <dgm:prSet presAssocID="{48337300-C9E6-4918-A357-4E8BBB67216B}" presName="bgRect" presStyleLbl="bgShp" presStyleIdx="0" presStyleCnt="7"/>
      <dgm:spPr/>
    </dgm:pt>
    <dgm:pt modelId="{694F961D-3B5A-4B59-BF98-691EFE2DDCC4}" type="pres">
      <dgm:prSet presAssocID="{48337300-C9E6-4918-A357-4E8BBB67216B}" presName="iconRect" presStyleLbl="node1" presStyleIdx="0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eetle"/>
        </a:ext>
      </dgm:extLst>
    </dgm:pt>
    <dgm:pt modelId="{5F3D9679-2AD6-4751-950F-179E7EE8A7B9}" type="pres">
      <dgm:prSet presAssocID="{48337300-C9E6-4918-A357-4E8BBB67216B}" presName="spaceRect" presStyleCnt="0"/>
      <dgm:spPr/>
    </dgm:pt>
    <dgm:pt modelId="{7F22B65D-FDA9-4071-B3D4-AE9A75E79FB3}" type="pres">
      <dgm:prSet presAssocID="{48337300-C9E6-4918-A357-4E8BBB67216B}" presName="parTx" presStyleLbl="revTx" presStyleIdx="0" presStyleCnt="7">
        <dgm:presLayoutVars>
          <dgm:chMax val="0"/>
          <dgm:chPref val="0"/>
        </dgm:presLayoutVars>
      </dgm:prSet>
      <dgm:spPr/>
    </dgm:pt>
    <dgm:pt modelId="{3E13F1F1-C559-4D02-B282-6BE87E7E8D46}" type="pres">
      <dgm:prSet presAssocID="{A51A9F41-5058-403C-AD5C-FDB2D4D49232}" presName="sibTrans" presStyleCnt="0"/>
      <dgm:spPr/>
    </dgm:pt>
    <dgm:pt modelId="{7F7F7FF2-6298-4A48-AEF1-8F70312D990A}" type="pres">
      <dgm:prSet presAssocID="{CB146EA4-E520-4189-A3D2-A72A9A507BBA}" presName="compNode" presStyleCnt="0"/>
      <dgm:spPr/>
    </dgm:pt>
    <dgm:pt modelId="{C2A9AB86-479F-4F19-9D38-D63C6644D206}" type="pres">
      <dgm:prSet presAssocID="{CB146EA4-E520-4189-A3D2-A72A9A507BBA}" presName="bgRect" presStyleLbl="bgShp" presStyleIdx="1" presStyleCnt="7"/>
      <dgm:spPr/>
    </dgm:pt>
    <dgm:pt modelId="{21558211-2E98-4E26-BA40-95B4CF66A82D}" type="pres">
      <dgm:prSet presAssocID="{CB146EA4-E520-4189-A3D2-A72A9A507BBA}" presName="iconRect" presStyleLbl="node1" presStyleIdx="1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B27C00AD-6518-408F-9ADE-71D5B97029EF}" type="pres">
      <dgm:prSet presAssocID="{CB146EA4-E520-4189-A3D2-A72A9A507BBA}" presName="spaceRect" presStyleCnt="0"/>
      <dgm:spPr/>
    </dgm:pt>
    <dgm:pt modelId="{445A9D07-68E5-4D5A-868A-7A947B7BB986}" type="pres">
      <dgm:prSet presAssocID="{CB146EA4-E520-4189-A3D2-A72A9A507BBA}" presName="parTx" presStyleLbl="revTx" presStyleIdx="1" presStyleCnt="7">
        <dgm:presLayoutVars>
          <dgm:chMax val="0"/>
          <dgm:chPref val="0"/>
        </dgm:presLayoutVars>
      </dgm:prSet>
      <dgm:spPr/>
    </dgm:pt>
    <dgm:pt modelId="{03B545A5-F145-4CF9-A383-236125FE583B}" type="pres">
      <dgm:prSet presAssocID="{5D5D46CA-BC8E-43C6-B2DC-44733D3CA4E3}" presName="sibTrans" presStyleCnt="0"/>
      <dgm:spPr/>
    </dgm:pt>
    <dgm:pt modelId="{45B54F49-AEC5-42D6-9117-92381C581D97}" type="pres">
      <dgm:prSet presAssocID="{4BEB5C9B-C439-4263-937F-DE0D64467822}" presName="compNode" presStyleCnt="0"/>
      <dgm:spPr/>
    </dgm:pt>
    <dgm:pt modelId="{5196595C-3D60-4114-9BF7-2A503DBE4340}" type="pres">
      <dgm:prSet presAssocID="{4BEB5C9B-C439-4263-937F-DE0D64467822}" presName="bgRect" presStyleLbl="bgShp" presStyleIdx="2" presStyleCnt="7"/>
      <dgm:spPr/>
    </dgm:pt>
    <dgm:pt modelId="{AD8FD54E-0A59-44A9-A113-635C1957D644}" type="pres">
      <dgm:prSet presAssocID="{4BEB5C9B-C439-4263-937F-DE0D64467822}" presName="iconRect" presStyleLbl="node1" presStyleIdx="2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3FED20B1-F75C-47AE-8877-E805832DE8FC}" type="pres">
      <dgm:prSet presAssocID="{4BEB5C9B-C439-4263-937F-DE0D64467822}" presName="spaceRect" presStyleCnt="0"/>
      <dgm:spPr/>
    </dgm:pt>
    <dgm:pt modelId="{9799DA65-AE5E-4488-ACB3-65DEB2DE415D}" type="pres">
      <dgm:prSet presAssocID="{4BEB5C9B-C439-4263-937F-DE0D64467822}" presName="parTx" presStyleLbl="revTx" presStyleIdx="2" presStyleCnt="7">
        <dgm:presLayoutVars>
          <dgm:chMax val="0"/>
          <dgm:chPref val="0"/>
        </dgm:presLayoutVars>
      </dgm:prSet>
      <dgm:spPr/>
    </dgm:pt>
    <dgm:pt modelId="{7C4B63A4-2580-43BC-855B-7D68F627FF66}" type="pres">
      <dgm:prSet presAssocID="{A61EE414-1F97-4A57-96C8-0973FECB3A08}" presName="sibTrans" presStyleCnt="0"/>
      <dgm:spPr/>
    </dgm:pt>
    <dgm:pt modelId="{34AA77D4-DDD4-4521-9D70-804B23FFDF8D}" type="pres">
      <dgm:prSet presAssocID="{09730674-5452-4F09-982C-8A65B1D66A38}" presName="compNode" presStyleCnt="0"/>
      <dgm:spPr/>
    </dgm:pt>
    <dgm:pt modelId="{50CAF7C2-3058-42BB-B830-28BC513BDFDB}" type="pres">
      <dgm:prSet presAssocID="{09730674-5452-4F09-982C-8A65B1D66A38}" presName="bgRect" presStyleLbl="bgShp" presStyleIdx="3" presStyleCnt="7"/>
      <dgm:spPr/>
    </dgm:pt>
    <dgm:pt modelId="{26B8FC7F-D2C8-4080-96C2-69F2BB2EEDC0}" type="pres">
      <dgm:prSet presAssocID="{09730674-5452-4F09-982C-8A65B1D66A38}" presName="iconRect" presStyleLbl="node1" presStyleIdx="3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617BA9CF-2F6A-4F2F-B549-199E6D220137}" type="pres">
      <dgm:prSet presAssocID="{09730674-5452-4F09-982C-8A65B1D66A38}" presName="spaceRect" presStyleCnt="0"/>
      <dgm:spPr/>
    </dgm:pt>
    <dgm:pt modelId="{C87AD2B6-0448-4A7F-B63B-2BD5611A6583}" type="pres">
      <dgm:prSet presAssocID="{09730674-5452-4F09-982C-8A65B1D66A38}" presName="parTx" presStyleLbl="revTx" presStyleIdx="3" presStyleCnt="7">
        <dgm:presLayoutVars>
          <dgm:chMax val="0"/>
          <dgm:chPref val="0"/>
        </dgm:presLayoutVars>
      </dgm:prSet>
      <dgm:spPr/>
    </dgm:pt>
    <dgm:pt modelId="{8D83B286-B435-4429-AB2E-5DBA3268993E}" type="pres">
      <dgm:prSet presAssocID="{7D9A0196-4919-4B92-9AE7-DD6364BDAADB}" presName="sibTrans" presStyleCnt="0"/>
      <dgm:spPr/>
    </dgm:pt>
    <dgm:pt modelId="{674BB79A-A503-45BA-9C36-38398666900E}" type="pres">
      <dgm:prSet presAssocID="{91CF7C8C-76CA-456E-8123-28929E4A95A1}" presName="compNode" presStyleCnt="0"/>
      <dgm:spPr/>
    </dgm:pt>
    <dgm:pt modelId="{0721B800-8536-48A7-9952-9D9A848FEB1C}" type="pres">
      <dgm:prSet presAssocID="{91CF7C8C-76CA-456E-8123-28929E4A95A1}" presName="bgRect" presStyleLbl="bgShp" presStyleIdx="4" presStyleCnt="7"/>
      <dgm:spPr/>
    </dgm:pt>
    <dgm:pt modelId="{11EE8771-3CAB-484A-BA27-5C60243D27D8}" type="pres">
      <dgm:prSet presAssocID="{91CF7C8C-76CA-456E-8123-28929E4A95A1}" presName="iconRect" presStyleLbl="node1" presStyleIdx="4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F9A37199-4C44-4410-B817-2EDC07597A42}" type="pres">
      <dgm:prSet presAssocID="{91CF7C8C-76CA-456E-8123-28929E4A95A1}" presName="spaceRect" presStyleCnt="0"/>
      <dgm:spPr/>
    </dgm:pt>
    <dgm:pt modelId="{E48BAEF2-FA22-425A-BD63-AD46EBFD74A4}" type="pres">
      <dgm:prSet presAssocID="{91CF7C8C-76CA-456E-8123-28929E4A95A1}" presName="parTx" presStyleLbl="revTx" presStyleIdx="4" presStyleCnt="7">
        <dgm:presLayoutVars>
          <dgm:chMax val="0"/>
          <dgm:chPref val="0"/>
        </dgm:presLayoutVars>
      </dgm:prSet>
      <dgm:spPr/>
    </dgm:pt>
    <dgm:pt modelId="{F3C4D8D4-39BA-4CFB-86DB-84E155108724}" type="pres">
      <dgm:prSet presAssocID="{0248DEA4-5F9C-48B4-A533-828E3E88BDE2}" presName="sibTrans" presStyleCnt="0"/>
      <dgm:spPr/>
    </dgm:pt>
    <dgm:pt modelId="{D7C20F39-4231-44AC-9FD4-C799290DCF85}" type="pres">
      <dgm:prSet presAssocID="{1E07115A-3681-4F2F-BF6B-72BCDC942729}" presName="compNode" presStyleCnt="0"/>
      <dgm:spPr/>
    </dgm:pt>
    <dgm:pt modelId="{9DDED0F3-6A69-4A8F-8B5E-1CC6C2855D4C}" type="pres">
      <dgm:prSet presAssocID="{1E07115A-3681-4F2F-BF6B-72BCDC942729}" presName="bgRect" presStyleLbl="bgShp" presStyleIdx="5" presStyleCnt="7"/>
      <dgm:spPr/>
    </dgm:pt>
    <dgm:pt modelId="{76EE759C-B2A5-48B1-93EC-72734D6E56F4}" type="pres">
      <dgm:prSet presAssocID="{1E07115A-3681-4F2F-BF6B-72BCDC942729}" presName="iconRect" presStyleLbl="node1" presStyleIdx="5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A438C6F-3710-46BC-8EC2-F06C15B41D34}" type="pres">
      <dgm:prSet presAssocID="{1E07115A-3681-4F2F-BF6B-72BCDC942729}" presName="spaceRect" presStyleCnt="0"/>
      <dgm:spPr/>
    </dgm:pt>
    <dgm:pt modelId="{6C4EA52E-EB56-462B-BF55-84A13F1FE205}" type="pres">
      <dgm:prSet presAssocID="{1E07115A-3681-4F2F-BF6B-72BCDC942729}" presName="parTx" presStyleLbl="revTx" presStyleIdx="5" presStyleCnt="7">
        <dgm:presLayoutVars>
          <dgm:chMax val="0"/>
          <dgm:chPref val="0"/>
        </dgm:presLayoutVars>
      </dgm:prSet>
      <dgm:spPr/>
    </dgm:pt>
    <dgm:pt modelId="{67EE25E7-839E-48CC-A52C-B213C0522245}" type="pres">
      <dgm:prSet presAssocID="{DEB5FEA4-7533-4788-96A2-C2A7E5DABFE0}" presName="sibTrans" presStyleCnt="0"/>
      <dgm:spPr/>
    </dgm:pt>
    <dgm:pt modelId="{33F38309-B8A5-41D6-A4DD-C99ED0B98660}" type="pres">
      <dgm:prSet presAssocID="{91F4F44E-416C-4A33-95C4-8FAC7795422E}" presName="compNode" presStyleCnt="0"/>
      <dgm:spPr/>
    </dgm:pt>
    <dgm:pt modelId="{F1C3CD8C-4FE5-42BD-B782-E5475BB87674}" type="pres">
      <dgm:prSet presAssocID="{91F4F44E-416C-4A33-95C4-8FAC7795422E}" presName="bgRect" presStyleLbl="bgShp" presStyleIdx="6" presStyleCnt="7"/>
      <dgm:spPr/>
    </dgm:pt>
    <dgm:pt modelId="{67BFC1CD-15DC-43D3-B960-01BAB73F4687}" type="pres">
      <dgm:prSet presAssocID="{91F4F44E-416C-4A33-95C4-8FAC7795422E}" presName="iconRect" presStyleLbl="node1" presStyleIdx="6" presStyleCnt="7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853381A-6C01-4537-885B-9D35F8506213}" type="pres">
      <dgm:prSet presAssocID="{91F4F44E-416C-4A33-95C4-8FAC7795422E}" presName="spaceRect" presStyleCnt="0"/>
      <dgm:spPr/>
    </dgm:pt>
    <dgm:pt modelId="{27A3D75B-5E42-45DA-83A2-9FFC87955C7A}" type="pres">
      <dgm:prSet presAssocID="{91F4F44E-416C-4A33-95C4-8FAC7795422E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4284E14-28B6-4C97-BD1B-0E9378968C9A}" srcId="{64778250-DFAB-40B4-A167-7F1C4B5704DA}" destId="{91CF7C8C-76CA-456E-8123-28929E4A95A1}" srcOrd="4" destOrd="0" parTransId="{0A646AAA-30B1-46C6-8E0E-4D0797AA1A81}" sibTransId="{0248DEA4-5F9C-48B4-A533-828E3E88BDE2}"/>
    <dgm:cxn modelId="{50D3B72A-08C9-4085-9587-1ABB08A08D54}" srcId="{64778250-DFAB-40B4-A167-7F1C4B5704DA}" destId="{91F4F44E-416C-4A33-95C4-8FAC7795422E}" srcOrd="6" destOrd="0" parTransId="{80FDA315-768F-4DD9-A56B-277C2A582B09}" sibTransId="{C5DEA857-C23D-4300-B378-ECB71F212AA9}"/>
    <dgm:cxn modelId="{6832183A-E919-44FA-823F-D7AB0E11D34F}" type="presOf" srcId="{4BEB5C9B-C439-4263-937F-DE0D64467822}" destId="{9799DA65-AE5E-4488-ACB3-65DEB2DE415D}" srcOrd="0" destOrd="0" presId="urn:microsoft.com/office/officeart/2018/2/layout/IconVerticalSolidList"/>
    <dgm:cxn modelId="{49838C64-A429-4937-82BF-EB5098B762E6}" type="presOf" srcId="{1E07115A-3681-4F2F-BF6B-72BCDC942729}" destId="{6C4EA52E-EB56-462B-BF55-84A13F1FE205}" srcOrd="0" destOrd="0" presId="urn:microsoft.com/office/officeart/2018/2/layout/IconVerticalSolidList"/>
    <dgm:cxn modelId="{6B4DBC4D-DF1F-49E5-9419-CE2D5DDC92BE}" type="presOf" srcId="{48337300-C9E6-4918-A357-4E8BBB67216B}" destId="{7F22B65D-FDA9-4071-B3D4-AE9A75E79FB3}" srcOrd="0" destOrd="0" presId="urn:microsoft.com/office/officeart/2018/2/layout/IconVerticalSolidList"/>
    <dgm:cxn modelId="{A16ABF52-C1BA-4559-9DCB-7A0B988200AB}" srcId="{64778250-DFAB-40B4-A167-7F1C4B5704DA}" destId="{48337300-C9E6-4918-A357-4E8BBB67216B}" srcOrd="0" destOrd="0" parTransId="{201A82DF-B5CD-48BF-8B9D-127B39552864}" sibTransId="{A51A9F41-5058-403C-AD5C-FDB2D4D49232}"/>
    <dgm:cxn modelId="{2B91E97A-8C54-4FF2-9171-FE393AD8DF57}" srcId="{64778250-DFAB-40B4-A167-7F1C4B5704DA}" destId="{09730674-5452-4F09-982C-8A65B1D66A38}" srcOrd="3" destOrd="0" parTransId="{957F64C5-90F2-458E-854E-C82DE29FC9CA}" sibTransId="{7D9A0196-4919-4B92-9AE7-DD6364BDAADB}"/>
    <dgm:cxn modelId="{F9D1E481-A17F-4230-B7D2-FA1F7BD9B027}" type="presOf" srcId="{91CF7C8C-76CA-456E-8123-28929E4A95A1}" destId="{E48BAEF2-FA22-425A-BD63-AD46EBFD74A4}" srcOrd="0" destOrd="0" presId="urn:microsoft.com/office/officeart/2018/2/layout/IconVerticalSolidList"/>
    <dgm:cxn modelId="{562A709E-7F6C-44E4-93B6-33D4ABA6397F}" srcId="{64778250-DFAB-40B4-A167-7F1C4B5704DA}" destId="{1E07115A-3681-4F2F-BF6B-72BCDC942729}" srcOrd="5" destOrd="0" parTransId="{51CE4EEC-1B52-4324-98F4-A09DE70ACCBE}" sibTransId="{DEB5FEA4-7533-4788-96A2-C2A7E5DABFE0}"/>
    <dgm:cxn modelId="{8F294AAB-C5F6-48CA-A921-9B0B8D870259}" type="presOf" srcId="{09730674-5452-4F09-982C-8A65B1D66A38}" destId="{C87AD2B6-0448-4A7F-B63B-2BD5611A6583}" srcOrd="0" destOrd="0" presId="urn:microsoft.com/office/officeart/2018/2/layout/IconVerticalSolidList"/>
    <dgm:cxn modelId="{D7057AC6-B9F1-4CCC-9AE8-A3F9A57C632A}" type="presOf" srcId="{CB146EA4-E520-4189-A3D2-A72A9A507BBA}" destId="{445A9D07-68E5-4D5A-868A-7A947B7BB986}" srcOrd="0" destOrd="0" presId="urn:microsoft.com/office/officeart/2018/2/layout/IconVerticalSolidList"/>
    <dgm:cxn modelId="{A171F5CD-B07C-40CB-9A58-F4D017AFD1AD}" type="presOf" srcId="{64778250-DFAB-40B4-A167-7F1C4B5704DA}" destId="{841BA96B-0A33-4017-A07A-A06F43C014BD}" srcOrd="0" destOrd="0" presId="urn:microsoft.com/office/officeart/2018/2/layout/IconVerticalSolidList"/>
    <dgm:cxn modelId="{81FE48D4-D170-4F6B-8335-FFA9FCFF6D6F}" type="presOf" srcId="{91F4F44E-416C-4A33-95C4-8FAC7795422E}" destId="{27A3D75B-5E42-45DA-83A2-9FFC87955C7A}" srcOrd="0" destOrd="0" presId="urn:microsoft.com/office/officeart/2018/2/layout/IconVerticalSolidList"/>
    <dgm:cxn modelId="{C47BF9E3-8610-45E8-BEC5-517716D49CE4}" srcId="{64778250-DFAB-40B4-A167-7F1C4B5704DA}" destId="{CB146EA4-E520-4189-A3D2-A72A9A507BBA}" srcOrd="1" destOrd="0" parTransId="{4864A8B9-2342-4633-8F78-F819946EEB0F}" sibTransId="{5D5D46CA-BC8E-43C6-B2DC-44733D3CA4E3}"/>
    <dgm:cxn modelId="{F20D4BFC-336B-420B-AB82-AFB341210400}" srcId="{64778250-DFAB-40B4-A167-7F1C4B5704DA}" destId="{4BEB5C9B-C439-4263-937F-DE0D64467822}" srcOrd="2" destOrd="0" parTransId="{ACE6EE58-9B9D-46F7-9316-29FCE02545D6}" sibTransId="{A61EE414-1F97-4A57-96C8-0973FECB3A08}"/>
    <dgm:cxn modelId="{F9864E33-B6FF-4789-A0F2-C5A3B1F808CC}" type="presParOf" srcId="{841BA96B-0A33-4017-A07A-A06F43C014BD}" destId="{9703B483-FC9A-47B3-AFB2-590517C02589}" srcOrd="0" destOrd="0" presId="urn:microsoft.com/office/officeart/2018/2/layout/IconVerticalSolidList"/>
    <dgm:cxn modelId="{E63F0C99-9411-497A-8B87-61C31377A4CD}" type="presParOf" srcId="{9703B483-FC9A-47B3-AFB2-590517C02589}" destId="{72B49B59-DA3C-4016-BAA0-569E3AD7EDEB}" srcOrd="0" destOrd="0" presId="urn:microsoft.com/office/officeart/2018/2/layout/IconVerticalSolidList"/>
    <dgm:cxn modelId="{92E32C5A-5017-4094-8D5A-F300C5BABDAB}" type="presParOf" srcId="{9703B483-FC9A-47B3-AFB2-590517C02589}" destId="{694F961D-3B5A-4B59-BF98-691EFE2DDCC4}" srcOrd="1" destOrd="0" presId="urn:microsoft.com/office/officeart/2018/2/layout/IconVerticalSolidList"/>
    <dgm:cxn modelId="{C9F66958-9117-49A6-976B-E964C308667D}" type="presParOf" srcId="{9703B483-FC9A-47B3-AFB2-590517C02589}" destId="{5F3D9679-2AD6-4751-950F-179E7EE8A7B9}" srcOrd="2" destOrd="0" presId="urn:microsoft.com/office/officeart/2018/2/layout/IconVerticalSolidList"/>
    <dgm:cxn modelId="{5F319195-9EBD-4E10-9D4F-B31BE16CD0D7}" type="presParOf" srcId="{9703B483-FC9A-47B3-AFB2-590517C02589}" destId="{7F22B65D-FDA9-4071-B3D4-AE9A75E79FB3}" srcOrd="3" destOrd="0" presId="urn:microsoft.com/office/officeart/2018/2/layout/IconVerticalSolidList"/>
    <dgm:cxn modelId="{6504BB5B-C49F-488C-82AD-5F1E865FC3A4}" type="presParOf" srcId="{841BA96B-0A33-4017-A07A-A06F43C014BD}" destId="{3E13F1F1-C559-4D02-B282-6BE87E7E8D46}" srcOrd="1" destOrd="0" presId="urn:microsoft.com/office/officeart/2018/2/layout/IconVerticalSolidList"/>
    <dgm:cxn modelId="{ACF62F1B-7768-4BAC-A83F-6BE2E587BC29}" type="presParOf" srcId="{841BA96B-0A33-4017-A07A-A06F43C014BD}" destId="{7F7F7FF2-6298-4A48-AEF1-8F70312D990A}" srcOrd="2" destOrd="0" presId="urn:microsoft.com/office/officeart/2018/2/layout/IconVerticalSolidList"/>
    <dgm:cxn modelId="{5E3F8A45-6189-4F2A-BCEE-C962FB4D805A}" type="presParOf" srcId="{7F7F7FF2-6298-4A48-AEF1-8F70312D990A}" destId="{C2A9AB86-479F-4F19-9D38-D63C6644D206}" srcOrd="0" destOrd="0" presId="urn:microsoft.com/office/officeart/2018/2/layout/IconVerticalSolidList"/>
    <dgm:cxn modelId="{439B0C1D-9D42-4545-97F7-E813719C7FB9}" type="presParOf" srcId="{7F7F7FF2-6298-4A48-AEF1-8F70312D990A}" destId="{21558211-2E98-4E26-BA40-95B4CF66A82D}" srcOrd="1" destOrd="0" presId="urn:microsoft.com/office/officeart/2018/2/layout/IconVerticalSolidList"/>
    <dgm:cxn modelId="{91E6B98C-CBEF-4B88-846B-6948DA22319A}" type="presParOf" srcId="{7F7F7FF2-6298-4A48-AEF1-8F70312D990A}" destId="{B27C00AD-6518-408F-9ADE-71D5B97029EF}" srcOrd="2" destOrd="0" presId="urn:microsoft.com/office/officeart/2018/2/layout/IconVerticalSolidList"/>
    <dgm:cxn modelId="{D8535D81-A724-403D-AA3C-DBB386E909FE}" type="presParOf" srcId="{7F7F7FF2-6298-4A48-AEF1-8F70312D990A}" destId="{445A9D07-68E5-4D5A-868A-7A947B7BB986}" srcOrd="3" destOrd="0" presId="urn:microsoft.com/office/officeart/2018/2/layout/IconVerticalSolidList"/>
    <dgm:cxn modelId="{D3BA9F1C-C61B-471E-82FD-8C1C70AF8FE3}" type="presParOf" srcId="{841BA96B-0A33-4017-A07A-A06F43C014BD}" destId="{03B545A5-F145-4CF9-A383-236125FE583B}" srcOrd="3" destOrd="0" presId="urn:microsoft.com/office/officeart/2018/2/layout/IconVerticalSolidList"/>
    <dgm:cxn modelId="{BB384AB9-8257-4DC0-9E36-9EC1CB500456}" type="presParOf" srcId="{841BA96B-0A33-4017-A07A-A06F43C014BD}" destId="{45B54F49-AEC5-42D6-9117-92381C581D97}" srcOrd="4" destOrd="0" presId="urn:microsoft.com/office/officeart/2018/2/layout/IconVerticalSolidList"/>
    <dgm:cxn modelId="{93DC9DBB-F58F-48BA-BE52-A1D9DEE46065}" type="presParOf" srcId="{45B54F49-AEC5-42D6-9117-92381C581D97}" destId="{5196595C-3D60-4114-9BF7-2A503DBE4340}" srcOrd="0" destOrd="0" presId="urn:microsoft.com/office/officeart/2018/2/layout/IconVerticalSolidList"/>
    <dgm:cxn modelId="{BEC14985-AA68-4FEA-A40B-05AB30FD4F56}" type="presParOf" srcId="{45B54F49-AEC5-42D6-9117-92381C581D97}" destId="{AD8FD54E-0A59-44A9-A113-635C1957D644}" srcOrd="1" destOrd="0" presId="urn:microsoft.com/office/officeart/2018/2/layout/IconVerticalSolidList"/>
    <dgm:cxn modelId="{0EBAC0C1-8937-4477-B28E-CCBF7055DED3}" type="presParOf" srcId="{45B54F49-AEC5-42D6-9117-92381C581D97}" destId="{3FED20B1-F75C-47AE-8877-E805832DE8FC}" srcOrd="2" destOrd="0" presId="urn:microsoft.com/office/officeart/2018/2/layout/IconVerticalSolidList"/>
    <dgm:cxn modelId="{F99BB368-7956-46A4-8C42-AD9A41A17C89}" type="presParOf" srcId="{45B54F49-AEC5-42D6-9117-92381C581D97}" destId="{9799DA65-AE5E-4488-ACB3-65DEB2DE415D}" srcOrd="3" destOrd="0" presId="urn:microsoft.com/office/officeart/2018/2/layout/IconVerticalSolidList"/>
    <dgm:cxn modelId="{F63AB822-AFD7-4592-9804-088D616CA361}" type="presParOf" srcId="{841BA96B-0A33-4017-A07A-A06F43C014BD}" destId="{7C4B63A4-2580-43BC-855B-7D68F627FF66}" srcOrd="5" destOrd="0" presId="urn:microsoft.com/office/officeart/2018/2/layout/IconVerticalSolidList"/>
    <dgm:cxn modelId="{06111DD5-2FC6-4B2E-9672-3A695A6CFF6B}" type="presParOf" srcId="{841BA96B-0A33-4017-A07A-A06F43C014BD}" destId="{34AA77D4-DDD4-4521-9D70-804B23FFDF8D}" srcOrd="6" destOrd="0" presId="urn:microsoft.com/office/officeart/2018/2/layout/IconVerticalSolidList"/>
    <dgm:cxn modelId="{2C2E4F92-1CF4-40F0-AFD3-7511998D45CB}" type="presParOf" srcId="{34AA77D4-DDD4-4521-9D70-804B23FFDF8D}" destId="{50CAF7C2-3058-42BB-B830-28BC513BDFDB}" srcOrd="0" destOrd="0" presId="urn:microsoft.com/office/officeart/2018/2/layout/IconVerticalSolidList"/>
    <dgm:cxn modelId="{56BC7BDF-417A-42A1-8F47-58D0C53A65BF}" type="presParOf" srcId="{34AA77D4-DDD4-4521-9D70-804B23FFDF8D}" destId="{26B8FC7F-D2C8-4080-96C2-69F2BB2EEDC0}" srcOrd="1" destOrd="0" presId="urn:microsoft.com/office/officeart/2018/2/layout/IconVerticalSolidList"/>
    <dgm:cxn modelId="{8B42BB38-FABB-43AF-844A-CDDCB4B1E86B}" type="presParOf" srcId="{34AA77D4-DDD4-4521-9D70-804B23FFDF8D}" destId="{617BA9CF-2F6A-4F2F-B549-199E6D220137}" srcOrd="2" destOrd="0" presId="urn:microsoft.com/office/officeart/2018/2/layout/IconVerticalSolidList"/>
    <dgm:cxn modelId="{F04C098D-BBD8-45AC-B6E8-3CAE94913B53}" type="presParOf" srcId="{34AA77D4-DDD4-4521-9D70-804B23FFDF8D}" destId="{C87AD2B6-0448-4A7F-B63B-2BD5611A6583}" srcOrd="3" destOrd="0" presId="urn:microsoft.com/office/officeart/2018/2/layout/IconVerticalSolidList"/>
    <dgm:cxn modelId="{07902CB4-FBA9-4D90-9ABA-5D91297165FE}" type="presParOf" srcId="{841BA96B-0A33-4017-A07A-A06F43C014BD}" destId="{8D83B286-B435-4429-AB2E-5DBA3268993E}" srcOrd="7" destOrd="0" presId="urn:microsoft.com/office/officeart/2018/2/layout/IconVerticalSolidList"/>
    <dgm:cxn modelId="{5D758535-871C-4001-8EAB-3C406299C72E}" type="presParOf" srcId="{841BA96B-0A33-4017-A07A-A06F43C014BD}" destId="{674BB79A-A503-45BA-9C36-38398666900E}" srcOrd="8" destOrd="0" presId="urn:microsoft.com/office/officeart/2018/2/layout/IconVerticalSolidList"/>
    <dgm:cxn modelId="{4D256E6A-71C0-415E-9429-E85CF710DC6B}" type="presParOf" srcId="{674BB79A-A503-45BA-9C36-38398666900E}" destId="{0721B800-8536-48A7-9952-9D9A848FEB1C}" srcOrd="0" destOrd="0" presId="urn:microsoft.com/office/officeart/2018/2/layout/IconVerticalSolidList"/>
    <dgm:cxn modelId="{C5B41B97-7CD3-435C-AA6F-D0538649D96C}" type="presParOf" srcId="{674BB79A-A503-45BA-9C36-38398666900E}" destId="{11EE8771-3CAB-484A-BA27-5C60243D27D8}" srcOrd="1" destOrd="0" presId="urn:microsoft.com/office/officeart/2018/2/layout/IconVerticalSolidList"/>
    <dgm:cxn modelId="{6ADF55BB-0257-448C-8BD5-0E450C1FFFEA}" type="presParOf" srcId="{674BB79A-A503-45BA-9C36-38398666900E}" destId="{F9A37199-4C44-4410-B817-2EDC07597A42}" srcOrd="2" destOrd="0" presId="urn:microsoft.com/office/officeart/2018/2/layout/IconVerticalSolidList"/>
    <dgm:cxn modelId="{F7421AE1-252D-4CD8-ABB0-6369C43E0B49}" type="presParOf" srcId="{674BB79A-A503-45BA-9C36-38398666900E}" destId="{E48BAEF2-FA22-425A-BD63-AD46EBFD74A4}" srcOrd="3" destOrd="0" presId="urn:microsoft.com/office/officeart/2018/2/layout/IconVerticalSolidList"/>
    <dgm:cxn modelId="{2B0D6024-837D-42A4-B202-DCC354136B3E}" type="presParOf" srcId="{841BA96B-0A33-4017-A07A-A06F43C014BD}" destId="{F3C4D8D4-39BA-4CFB-86DB-84E155108724}" srcOrd="9" destOrd="0" presId="urn:microsoft.com/office/officeart/2018/2/layout/IconVerticalSolidList"/>
    <dgm:cxn modelId="{67103CE2-7CE4-46ED-8048-AA95F59E640C}" type="presParOf" srcId="{841BA96B-0A33-4017-A07A-A06F43C014BD}" destId="{D7C20F39-4231-44AC-9FD4-C799290DCF85}" srcOrd="10" destOrd="0" presId="urn:microsoft.com/office/officeart/2018/2/layout/IconVerticalSolidList"/>
    <dgm:cxn modelId="{E13F9E45-84D8-4AE6-9B53-8F2BFB4F6FE2}" type="presParOf" srcId="{D7C20F39-4231-44AC-9FD4-C799290DCF85}" destId="{9DDED0F3-6A69-4A8F-8B5E-1CC6C2855D4C}" srcOrd="0" destOrd="0" presId="urn:microsoft.com/office/officeart/2018/2/layout/IconVerticalSolidList"/>
    <dgm:cxn modelId="{C44E64CB-3F5E-4314-AB80-0088A434D970}" type="presParOf" srcId="{D7C20F39-4231-44AC-9FD4-C799290DCF85}" destId="{76EE759C-B2A5-48B1-93EC-72734D6E56F4}" srcOrd="1" destOrd="0" presId="urn:microsoft.com/office/officeart/2018/2/layout/IconVerticalSolidList"/>
    <dgm:cxn modelId="{4BE0A535-0B2D-435B-AF94-BC9522C5E790}" type="presParOf" srcId="{D7C20F39-4231-44AC-9FD4-C799290DCF85}" destId="{BA438C6F-3710-46BC-8EC2-F06C15B41D34}" srcOrd="2" destOrd="0" presId="urn:microsoft.com/office/officeart/2018/2/layout/IconVerticalSolidList"/>
    <dgm:cxn modelId="{138FB83D-658E-4F2D-8557-8BF6F1C46F20}" type="presParOf" srcId="{D7C20F39-4231-44AC-9FD4-C799290DCF85}" destId="{6C4EA52E-EB56-462B-BF55-84A13F1FE205}" srcOrd="3" destOrd="0" presId="urn:microsoft.com/office/officeart/2018/2/layout/IconVerticalSolidList"/>
    <dgm:cxn modelId="{94202737-6553-4536-9D48-B30AFBC40356}" type="presParOf" srcId="{841BA96B-0A33-4017-A07A-A06F43C014BD}" destId="{67EE25E7-839E-48CC-A52C-B213C0522245}" srcOrd="11" destOrd="0" presId="urn:microsoft.com/office/officeart/2018/2/layout/IconVerticalSolidList"/>
    <dgm:cxn modelId="{29E3FDE7-B3F8-44A7-BB39-DF516A7E997B}" type="presParOf" srcId="{841BA96B-0A33-4017-A07A-A06F43C014BD}" destId="{33F38309-B8A5-41D6-A4DD-C99ED0B98660}" srcOrd="12" destOrd="0" presId="urn:microsoft.com/office/officeart/2018/2/layout/IconVerticalSolidList"/>
    <dgm:cxn modelId="{08C2A838-949E-40F5-8D1C-6FADDFF97778}" type="presParOf" srcId="{33F38309-B8A5-41D6-A4DD-C99ED0B98660}" destId="{F1C3CD8C-4FE5-42BD-B782-E5475BB87674}" srcOrd="0" destOrd="0" presId="urn:microsoft.com/office/officeart/2018/2/layout/IconVerticalSolidList"/>
    <dgm:cxn modelId="{0AB0F4CC-A3AA-4A32-97B6-EEB02BB4F605}" type="presParOf" srcId="{33F38309-B8A5-41D6-A4DD-C99ED0B98660}" destId="{67BFC1CD-15DC-43D3-B960-01BAB73F4687}" srcOrd="1" destOrd="0" presId="urn:microsoft.com/office/officeart/2018/2/layout/IconVerticalSolidList"/>
    <dgm:cxn modelId="{774E1F64-CA92-4F84-B1DD-1DED62C06EDB}" type="presParOf" srcId="{33F38309-B8A5-41D6-A4DD-C99ED0B98660}" destId="{7853381A-6C01-4537-885B-9D35F8506213}" srcOrd="2" destOrd="0" presId="urn:microsoft.com/office/officeart/2018/2/layout/IconVerticalSolidList"/>
    <dgm:cxn modelId="{526FF4B0-11D6-4B03-B470-51BC1227D1C0}" type="presParOf" srcId="{33F38309-B8A5-41D6-A4DD-C99ED0B98660}" destId="{27A3D75B-5E42-45DA-83A2-9FFC87955C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49B59-DA3C-4016-BAA0-569E3AD7EDEB}">
      <dsp:nvSpPr>
        <dsp:cNvPr id="0" name=""/>
        <dsp:cNvSpPr/>
      </dsp:nvSpPr>
      <dsp:spPr>
        <a:xfrm>
          <a:off x="0" y="358"/>
          <a:ext cx="10927829" cy="493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F961D-3B5A-4B59-BF98-691EFE2DDCC4}">
      <dsp:nvSpPr>
        <dsp:cNvPr id="0" name=""/>
        <dsp:cNvSpPr/>
      </dsp:nvSpPr>
      <dsp:spPr>
        <a:xfrm>
          <a:off x="149189" y="111325"/>
          <a:ext cx="271252" cy="271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2B65D-FDA9-4071-B3D4-AE9A75E79FB3}">
      <dsp:nvSpPr>
        <dsp:cNvPr id="0" name=""/>
        <dsp:cNvSpPr/>
      </dsp:nvSpPr>
      <dsp:spPr>
        <a:xfrm>
          <a:off x="569630" y="358"/>
          <a:ext cx="10358198" cy="49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6" tIns="52196" rIns="52196" bIns="521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Theme: “The Great Dino Roundup”</a:t>
          </a:r>
        </a:p>
      </dsp:txBody>
      <dsp:txXfrm>
        <a:off x="569630" y="358"/>
        <a:ext cx="10358198" cy="493186"/>
      </dsp:txXfrm>
    </dsp:sp>
    <dsp:sp modelId="{C2A9AB86-479F-4F19-9D38-D63C6644D206}">
      <dsp:nvSpPr>
        <dsp:cNvPr id="0" name=""/>
        <dsp:cNvSpPr/>
      </dsp:nvSpPr>
      <dsp:spPr>
        <a:xfrm>
          <a:off x="0" y="616841"/>
          <a:ext cx="10927829" cy="493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558211-2E98-4E26-BA40-95B4CF66A82D}">
      <dsp:nvSpPr>
        <dsp:cNvPr id="0" name=""/>
        <dsp:cNvSpPr/>
      </dsp:nvSpPr>
      <dsp:spPr>
        <a:xfrm>
          <a:off x="149189" y="727808"/>
          <a:ext cx="271252" cy="271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A9D07-68E5-4D5A-868A-7A947B7BB986}">
      <dsp:nvSpPr>
        <dsp:cNvPr id="0" name=""/>
        <dsp:cNvSpPr/>
      </dsp:nvSpPr>
      <dsp:spPr>
        <a:xfrm>
          <a:off x="569630" y="616841"/>
          <a:ext cx="10358198" cy="49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6" tIns="52196" rIns="52196" bIns="521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Build a team</a:t>
          </a:r>
        </a:p>
      </dsp:txBody>
      <dsp:txXfrm>
        <a:off x="569630" y="616841"/>
        <a:ext cx="10358198" cy="493186"/>
      </dsp:txXfrm>
    </dsp:sp>
    <dsp:sp modelId="{5196595C-3D60-4114-9BF7-2A503DBE4340}">
      <dsp:nvSpPr>
        <dsp:cNvPr id="0" name=""/>
        <dsp:cNvSpPr/>
      </dsp:nvSpPr>
      <dsp:spPr>
        <a:xfrm>
          <a:off x="0" y="1233325"/>
          <a:ext cx="10927829" cy="493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FD54E-0A59-44A9-A113-635C1957D644}">
      <dsp:nvSpPr>
        <dsp:cNvPr id="0" name=""/>
        <dsp:cNvSpPr/>
      </dsp:nvSpPr>
      <dsp:spPr>
        <a:xfrm>
          <a:off x="149189" y="1344292"/>
          <a:ext cx="271252" cy="271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9DA65-AE5E-4488-ACB3-65DEB2DE415D}">
      <dsp:nvSpPr>
        <dsp:cNvPr id="0" name=""/>
        <dsp:cNvSpPr/>
      </dsp:nvSpPr>
      <dsp:spPr>
        <a:xfrm>
          <a:off x="569630" y="1233325"/>
          <a:ext cx="10358198" cy="49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6" tIns="52196" rIns="52196" bIns="521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Generate excitement</a:t>
          </a:r>
        </a:p>
      </dsp:txBody>
      <dsp:txXfrm>
        <a:off x="569630" y="1233325"/>
        <a:ext cx="10358198" cy="493186"/>
      </dsp:txXfrm>
    </dsp:sp>
    <dsp:sp modelId="{50CAF7C2-3058-42BB-B830-28BC513BDFDB}">
      <dsp:nvSpPr>
        <dsp:cNvPr id="0" name=""/>
        <dsp:cNvSpPr/>
      </dsp:nvSpPr>
      <dsp:spPr>
        <a:xfrm>
          <a:off x="0" y="1849809"/>
          <a:ext cx="10927829" cy="493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B8FC7F-D2C8-4080-96C2-69F2BB2EEDC0}">
      <dsp:nvSpPr>
        <dsp:cNvPr id="0" name=""/>
        <dsp:cNvSpPr/>
      </dsp:nvSpPr>
      <dsp:spPr>
        <a:xfrm>
          <a:off x="149189" y="1960776"/>
          <a:ext cx="271252" cy="271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7AD2B6-0448-4A7F-B63B-2BD5611A6583}">
      <dsp:nvSpPr>
        <dsp:cNvPr id="0" name=""/>
        <dsp:cNvSpPr/>
      </dsp:nvSpPr>
      <dsp:spPr>
        <a:xfrm>
          <a:off x="569630" y="1849809"/>
          <a:ext cx="10358198" cy="49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6" tIns="52196" rIns="52196" bIns="521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Train your volunteers</a:t>
          </a:r>
        </a:p>
      </dsp:txBody>
      <dsp:txXfrm>
        <a:off x="569630" y="1849809"/>
        <a:ext cx="10358198" cy="493186"/>
      </dsp:txXfrm>
    </dsp:sp>
    <dsp:sp modelId="{0721B800-8536-48A7-9952-9D9A848FEB1C}">
      <dsp:nvSpPr>
        <dsp:cNvPr id="0" name=""/>
        <dsp:cNvSpPr/>
      </dsp:nvSpPr>
      <dsp:spPr>
        <a:xfrm>
          <a:off x="0" y="2466292"/>
          <a:ext cx="10927829" cy="493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E8771-3CAB-484A-BA27-5C60243D27D8}">
      <dsp:nvSpPr>
        <dsp:cNvPr id="0" name=""/>
        <dsp:cNvSpPr/>
      </dsp:nvSpPr>
      <dsp:spPr>
        <a:xfrm>
          <a:off x="149189" y="2577259"/>
          <a:ext cx="271252" cy="271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BAEF2-FA22-425A-BD63-AD46EBFD74A4}">
      <dsp:nvSpPr>
        <dsp:cNvPr id="0" name=""/>
        <dsp:cNvSpPr/>
      </dsp:nvSpPr>
      <dsp:spPr>
        <a:xfrm>
          <a:off x="569630" y="2466292"/>
          <a:ext cx="10358198" cy="49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6" tIns="52196" rIns="52196" bIns="521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Coordinate with your District Key 3</a:t>
          </a:r>
        </a:p>
      </dsp:txBody>
      <dsp:txXfrm>
        <a:off x="569630" y="2466292"/>
        <a:ext cx="10358198" cy="493186"/>
      </dsp:txXfrm>
    </dsp:sp>
    <dsp:sp modelId="{9DDED0F3-6A69-4A8F-8B5E-1CC6C2855D4C}">
      <dsp:nvSpPr>
        <dsp:cNvPr id="0" name=""/>
        <dsp:cNvSpPr/>
      </dsp:nvSpPr>
      <dsp:spPr>
        <a:xfrm>
          <a:off x="0" y="3082776"/>
          <a:ext cx="10927829" cy="493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E759C-B2A5-48B1-93EC-72734D6E56F4}">
      <dsp:nvSpPr>
        <dsp:cNvPr id="0" name=""/>
        <dsp:cNvSpPr/>
      </dsp:nvSpPr>
      <dsp:spPr>
        <a:xfrm>
          <a:off x="149189" y="3193743"/>
          <a:ext cx="271252" cy="271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A52E-EB56-462B-BF55-84A13F1FE205}">
      <dsp:nvSpPr>
        <dsp:cNvPr id="0" name=""/>
        <dsp:cNvSpPr/>
      </dsp:nvSpPr>
      <dsp:spPr>
        <a:xfrm>
          <a:off x="569630" y="3082776"/>
          <a:ext cx="10358198" cy="49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6" tIns="52196" rIns="52196" bIns="521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present at key events</a:t>
          </a:r>
        </a:p>
      </dsp:txBody>
      <dsp:txXfrm>
        <a:off x="569630" y="3082776"/>
        <a:ext cx="10358198" cy="493186"/>
      </dsp:txXfrm>
    </dsp:sp>
    <dsp:sp modelId="{F1C3CD8C-4FE5-42BD-B782-E5475BB87674}">
      <dsp:nvSpPr>
        <dsp:cNvPr id="0" name=""/>
        <dsp:cNvSpPr/>
      </dsp:nvSpPr>
      <dsp:spPr>
        <a:xfrm>
          <a:off x="0" y="3699259"/>
          <a:ext cx="10927829" cy="493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FC1CD-15DC-43D3-B960-01BAB73F4687}">
      <dsp:nvSpPr>
        <dsp:cNvPr id="0" name=""/>
        <dsp:cNvSpPr/>
      </dsp:nvSpPr>
      <dsp:spPr>
        <a:xfrm>
          <a:off x="149189" y="3810226"/>
          <a:ext cx="271252" cy="271252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3D75B-5E42-45DA-83A2-9FFC87955C7A}">
      <dsp:nvSpPr>
        <dsp:cNvPr id="0" name=""/>
        <dsp:cNvSpPr/>
      </dsp:nvSpPr>
      <dsp:spPr>
        <a:xfrm>
          <a:off x="569630" y="3699259"/>
          <a:ext cx="10358198" cy="493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196" tIns="52196" rIns="52196" bIns="52196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Be organized with information, sign-up options, unit calendar, and GREAT  introductory meetings (for Scouts and parents)</a:t>
          </a:r>
        </a:p>
      </dsp:txBody>
      <dsp:txXfrm>
        <a:off x="569630" y="3699259"/>
        <a:ext cx="10358198" cy="493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217FA7F1-DF91-4394-81BE-8E605125B4B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194DA88-6381-4999-B8F4-C89549C24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6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96AD0C-71BA-DFF9-CE2B-54F989E7D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9CE91-1BA7-66C6-A61C-38713CE610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2B15EA-9F8D-B772-12A7-DE2C92219E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DC2F8-414A-61E6-D3F2-3F2A8FBFF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4DA88-6381-4999-B8F4-C89549C243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1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F4888-2E8D-D8A8-3283-18467527A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7E25A-81A1-3D6C-F61A-3637A50F9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12976-399A-B868-27EA-6DBF351E9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E54C2-D981-609D-04F6-C8088CE4C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4DA88-6381-4999-B8F4-C89549C243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3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E135A3-450B-D6A6-9AF6-8CFA138AC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02E538-D55E-9654-C304-673F57A3E7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DA3D5E-3C22-3E37-3537-3EDFCE1DA0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7F036-412B-FFFB-4A6D-1FF34FC357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94DA88-6381-4999-B8F4-C89549C243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9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1A7D4-80C4-763C-57AE-540B8C6F4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C90BA2-C34F-C0B8-15E3-14DE73E53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AC0A5-F412-AF7C-D55F-76FEE056F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6E70E-EE38-B065-878B-29B41A8C4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4DA88-6381-4999-B8F4-C89549C24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388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C2EB8-0779-B504-50EC-492591683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362C7-669A-977E-E959-8B265CDDC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6BB48-D26A-7055-5299-2E195B4AF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9480D-FA8E-CB14-AA7A-2309EDE4A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4DA88-6381-4999-B8F4-C89549C24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48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34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97889"/>
            <a:ext cx="9144000" cy="1462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4CAE8F-3DC5-37CF-96F8-26210155E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-15494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E61FA2-B705-B6EB-799C-1111EEE66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-15494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AB16A-D70F-59E4-6176-5291ACF01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23272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C46085-2E63-08E4-4D75-2418D7C693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03" y="57308"/>
            <a:ext cx="3156462" cy="146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6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3FBAE6-BBBB-22A0-3C10-68910119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2380222-0D0B-EBC9-26A2-BA83F242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5/20/2026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4E50EA-F2F3-C90C-D3BE-5CEFDB69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Scouting America Tidewater Council Executive Board Meeting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AC5F659-045B-94A9-D407-BF070098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2643D9D-FC62-4A87-94B3-384BDAB125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374A03-7FC9-3627-184A-17334D5A0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" y="-15494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E0E614-A271-85AB-90D3-235684A20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8" y="-15494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B6F15D-CC1E-5900-75CE-9E7FD17C3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23272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F82E10-38DE-187F-2F0F-E1ED8D58B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903" y="57308"/>
            <a:ext cx="3156462" cy="146084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017CBA2-A074-9897-1632-961A10231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315200" cy="7662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832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65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85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8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0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101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85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0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4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0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11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7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4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012662-6BAE-4C73-94BB-D43ABFDD2D9F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3CD5A0-7CFA-444A-B21D-6BF0C59D2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69BEB0-E802-C6AA-0997-A74F42DC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419" y="1881401"/>
            <a:ext cx="4375151" cy="28583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000" dirty="0">
                <a:solidFill>
                  <a:schemeClr val="bg1"/>
                </a:solidFill>
              </a:rPr>
              <a:t>Cub Leader Backpack to Retention</a:t>
            </a:r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 dirty="0">
                <a:solidFill>
                  <a:schemeClr val="bg1"/>
                </a:solidFill>
              </a:rPr>
            </a:br>
            <a:r>
              <a:rPr lang="en-US" sz="5000" dirty="0">
                <a:solidFill>
                  <a:schemeClr val="bg1"/>
                </a:solidFill>
              </a:rPr>
              <a:t>“The Great Dino Roundup”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66D5FE-E5ED-4C63-05AB-27EA12EA36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noFill/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14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8889875-A74C-E5DA-C924-A86BE71E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Talk to parents face-to-face. Ask them to volunteer!</a:t>
            </a:r>
          </a:p>
          <a:p>
            <a:pPr marL="514350" indent="-514350">
              <a:buAutoNum type="arabicPeriod"/>
            </a:pPr>
            <a:r>
              <a:rPr lang="en-US" sz="2400" dirty="0"/>
              <a:t>Give them a job description and expectations of the position (use Council and Scouting America resources…none of these jobs are new!)</a:t>
            </a:r>
          </a:p>
          <a:p>
            <a:pPr marL="514350" indent="-514350">
              <a:buAutoNum type="arabicPeriod"/>
            </a:pPr>
            <a:r>
              <a:rPr lang="en-US" sz="2400" dirty="0"/>
              <a:t>Provide them with a mentor!</a:t>
            </a:r>
          </a:p>
          <a:p>
            <a:pPr marL="514350" indent="-514350">
              <a:buAutoNum type="arabicPeriod"/>
            </a:pPr>
            <a:r>
              <a:rPr lang="en-US" sz="2400" dirty="0"/>
              <a:t>Provide them with the dates of in-person training and encourage them to attend.</a:t>
            </a:r>
          </a:p>
          <a:p>
            <a:pPr marL="514350" indent="-514350">
              <a:buAutoNum type="arabicPeriod"/>
            </a:pPr>
            <a:r>
              <a:rPr lang="en-US" sz="2400" dirty="0"/>
              <a:t>Follow up on how they are doing and what questions they have.</a:t>
            </a:r>
          </a:p>
          <a:p>
            <a:pPr marL="514350" indent="-514350">
              <a:buAutoNum type="arabicPeriod"/>
            </a:pPr>
            <a:r>
              <a:rPr lang="en-US" sz="2400" dirty="0"/>
              <a:t>Tell them “Thank You”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3D72A-1805-9542-5E87-7A730E332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Leaders</a:t>
            </a:r>
          </a:p>
        </p:txBody>
      </p:sp>
    </p:spTree>
    <p:extLst>
      <p:ext uri="{BB962C8B-B14F-4D97-AF65-F5344CB8AC3E}">
        <p14:creationId xmlns:p14="http://schemas.microsoft.com/office/powerpoint/2010/main" val="1508532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1C78F-07DE-E3BE-C83D-600FE5636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Cub Master</a:t>
            </a:r>
          </a:p>
          <a:p>
            <a:r>
              <a:rPr lang="en-US" dirty="0"/>
              <a:t>Committee Chair</a:t>
            </a:r>
          </a:p>
          <a:p>
            <a:r>
              <a:rPr lang="en-US" dirty="0"/>
              <a:t>Den Leaders</a:t>
            </a:r>
          </a:p>
          <a:p>
            <a:r>
              <a:rPr lang="en-US" dirty="0"/>
              <a:t>New Member Coordinator</a:t>
            </a:r>
          </a:p>
          <a:p>
            <a:r>
              <a:rPr lang="en-US" dirty="0"/>
              <a:t>Committee members (**Treasurer)</a:t>
            </a:r>
          </a:p>
          <a:p>
            <a:r>
              <a:rPr lang="en-US" dirty="0"/>
              <a:t>Popcorn Kernel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8AD55-ABBB-B19F-9469-ECD13BBB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leadership roles</a:t>
            </a:r>
          </a:p>
        </p:txBody>
      </p:sp>
    </p:spTree>
    <p:extLst>
      <p:ext uri="{BB962C8B-B14F-4D97-AF65-F5344CB8AC3E}">
        <p14:creationId xmlns:p14="http://schemas.microsoft.com/office/powerpoint/2010/main" val="252581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960F9-73BA-7E9D-2A08-DA4AC5D02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70889" cy="1325563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Dig Site 2: The New Member Coordinator (NMC)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20E68-CAB3-90AD-9743-AB805F327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AC13E62-223A-F79A-9FED-6A69585CD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62" y="1694457"/>
            <a:ext cx="10959438" cy="502659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Often the first “official” contact a prospective parent has with a unit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Maintain and use your units </a:t>
            </a:r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Invitation Manager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tool on </a:t>
            </a:r>
            <a:r>
              <a:rPr lang="en-US" sz="24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my.scouting.org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Helps coordinate a scout’s first meeting</a:t>
            </a:r>
          </a:p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Answers* parent questions about scouting, including: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How to join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Meeting times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Costs/Fundraising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Uniforms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Parent involvement</a:t>
            </a:r>
          </a:p>
          <a:p>
            <a:pPr lvl="1"/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Calendar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*A NMC may not have all the answers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but they should know who to ask to get them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FD4ED8-F698-4DD3-5D06-29E86AB99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061" y="399795"/>
            <a:ext cx="5465331" cy="766251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What do NMCs do?</a:t>
            </a:r>
          </a:p>
        </p:txBody>
      </p:sp>
    </p:spTree>
    <p:extLst>
      <p:ext uri="{BB962C8B-B14F-4D97-AF65-F5344CB8AC3E}">
        <p14:creationId xmlns:p14="http://schemas.microsoft.com/office/powerpoint/2010/main" val="176302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52DEF-D315-B23D-057A-5E10EBAD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5C8438-12CA-3AB7-BF6C-064C383AC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19" y="1647606"/>
            <a:ext cx="11600660" cy="4845269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None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Every unit has a NMC or 5 already. If you or your units leaders share these jobs then you are all playing the role of NMC in addition to your registered position.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Main point of contact for new families and recruitment opportunities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The welcoming face at the door, READY to INVITE new parents to sit down and ask questions at meetings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Helps answer questions about scouting and the specific unit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Helps the unit’s overall retention rate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Helps families find another Scouting Unit if your units schedule doesn’t work for them</a:t>
            </a:r>
          </a:p>
          <a:p>
            <a:pPr marL="285750" lvl="0" indent="-285750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defRPr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Part of the unit committee – provides insight into parent questions and concerns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615E52-1F3E-7DFC-112A-7D99EC46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201" y="365125"/>
            <a:ext cx="8031199" cy="766251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Why do we need an NMC?</a:t>
            </a:r>
          </a:p>
        </p:txBody>
      </p:sp>
    </p:spTree>
    <p:extLst>
      <p:ext uri="{BB962C8B-B14F-4D97-AF65-F5344CB8AC3E}">
        <p14:creationId xmlns:p14="http://schemas.microsoft.com/office/powerpoint/2010/main" val="1103417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32E57-D4C5-B823-7FCD-9F8D17855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090A75-8C64-F0B8-AC24-9C0C5EEB7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244" y="1825624"/>
            <a:ext cx="11461604" cy="4667251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 adult that has no problem speaking with new families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Friendly, outgoing, and bubbly people who have conversational charisma are ideal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They have at least some prior knowledge of Scouting or have ~6-12 months of experience in a unit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Knows basic methods and details about the unit they are in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 active member of the committee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If you can plan a kids birthday party with school friends then you can plan a recruiting event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Should be organized and have a clean welcoming appearance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D057E7-39DA-FD1D-111B-1E027C7D3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Qualities of a good NMC</a:t>
            </a:r>
          </a:p>
        </p:txBody>
      </p:sp>
    </p:spTree>
    <p:extLst>
      <p:ext uri="{BB962C8B-B14F-4D97-AF65-F5344CB8AC3E}">
        <p14:creationId xmlns:p14="http://schemas.microsoft.com/office/powerpoint/2010/main" val="198999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493BB5-B773-34C2-195C-1E7EB789D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22" y="1605467"/>
            <a:ext cx="11436321" cy="4874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NMCs can help coordinate recruitment opportunities at events like: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Joining night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Bring a friend night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Church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Sporting events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Open House / PTA / school events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Festivals or community events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Fundraising events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Community service projects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Anywhere you have the ability to wear your unit t-shirt or uniform</a:t>
            </a:r>
          </a:p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District or Council hosted recruiting opportunities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C8483-A801-B465-CF72-EDADC5FA9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7" y="352483"/>
            <a:ext cx="7315200" cy="766251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NMCs and </a:t>
            </a:r>
            <a:r>
              <a:rPr lang="en-US" u="sng" dirty="0">
                <a:latin typeface="Helvetica" panose="020B0604020202020204" pitchFamily="34" charset="0"/>
                <a:cs typeface="Helvetica" panose="020B0604020202020204" pitchFamily="34" charset="0"/>
              </a:rPr>
              <a:t>Recruitment</a:t>
            </a:r>
          </a:p>
        </p:txBody>
      </p:sp>
    </p:spTree>
    <p:extLst>
      <p:ext uri="{BB962C8B-B14F-4D97-AF65-F5344CB8AC3E}">
        <p14:creationId xmlns:p14="http://schemas.microsoft.com/office/powerpoint/2010/main" val="3977457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BAB77-1BE1-DFEE-E280-5D0F68C39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EDCB3F-4896-5B79-CF99-CB2CF6A97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22" y="1605466"/>
            <a:ext cx="11836634" cy="50734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NMCs can help keep Scouts and Leaders in the unit by:</a:t>
            </a: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Keeping an eye on attendance to identify people who are beginning to fade out</a:t>
            </a: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Communicate (preferably in person) with families who are either fading out or have been absent for more than a month straight </a:t>
            </a: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Help get the family re-engaged and if necessary offer assistance in rehoming the family with another unit that fits the families schedule better. (this is not YOUR Scout, they are OUR Scout)</a:t>
            </a: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Listen to concerns, keep an ear out for challenges that new and existing families express and relay them to the Committee</a:t>
            </a:r>
          </a:p>
          <a:p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Use Family Talent Survey annually for all member families/adults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940B7F-7802-B622-1CA3-62D5896F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7" y="352483"/>
            <a:ext cx="7315200" cy="766251"/>
          </a:xfrm>
        </p:spPr>
        <p:txBody>
          <a:bodyPr/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NMCs and </a:t>
            </a:r>
            <a:r>
              <a:rPr lang="en-US" u="dbl" dirty="0">
                <a:latin typeface="Helvetica" panose="020B0604020202020204" pitchFamily="34" charset="0"/>
                <a:cs typeface="Helvetica" panose="020B0604020202020204" pitchFamily="34" charset="0"/>
              </a:rPr>
              <a:t>Retention</a:t>
            </a:r>
          </a:p>
        </p:txBody>
      </p:sp>
    </p:spTree>
    <p:extLst>
      <p:ext uri="{BB962C8B-B14F-4D97-AF65-F5344CB8AC3E}">
        <p14:creationId xmlns:p14="http://schemas.microsoft.com/office/powerpoint/2010/main" val="2894740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215E3C-FA8E-7416-A07B-9E7883F7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702384"/>
            <a:ext cx="11541665" cy="488803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Font typeface="Arial" panose="020B0604020202020204" pitchFamily="34" charset="0"/>
              <a:buAutoNum type="arabicPeriod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Take your Safeguarding Youth Training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AutoNum type="arabicPeriod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Register as a Committee Member with the Unit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AutoNum type="arabicPeriod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Complete your New Member Coordinator and Committee Member Training online or in person when available at University of Scouting or a District Training Day</a:t>
            </a:r>
          </a:p>
          <a:p>
            <a:pPr marL="457200" indent="-457200">
              <a:lnSpc>
                <a:spcPct val="100000"/>
              </a:lnSpc>
              <a:buClr>
                <a:schemeClr val="tx1"/>
              </a:buClr>
              <a:buSzPct val="100000"/>
              <a:buAutoNum type="arabicPeriod"/>
            </a:pP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Attend monthly District Roundtables for the latest recruiting resources and for networking with your District Membership Chair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B7261-7FFA-5899-574E-7E0AD15B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7" y="297704"/>
            <a:ext cx="9228277" cy="76625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Ready to join the Team? Here’s how!</a:t>
            </a:r>
          </a:p>
        </p:txBody>
      </p:sp>
    </p:spTree>
    <p:extLst>
      <p:ext uri="{BB962C8B-B14F-4D97-AF65-F5344CB8AC3E}">
        <p14:creationId xmlns:p14="http://schemas.microsoft.com/office/powerpoint/2010/main" val="658552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71D0-D30D-754B-E41F-5DEF1442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0298" cy="1325563"/>
          </a:xfrm>
        </p:spPr>
        <p:txBody>
          <a:bodyPr/>
          <a:lstStyle/>
          <a:p>
            <a:r>
              <a:rPr lang="en-US" b="1" dirty="0">
                <a:latin typeface="Aptos Black" panose="020B0004020202020204" pitchFamily="34" charset="0"/>
              </a:rPr>
              <a:t>Dig Site 3: Build your ideal year of scouting (Calendar)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0C9E5-9696-6BD1-A403-DF45650D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825625"/>
            <a:ext cx="10985679" cy="4351338"/>
          </a:xfrm>
          <a:solidFill>
            <a:schemeClr val="bg2">
              <a:alpha val="72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/>
              <a:t>What does an ideal year of Scouting look like?</a:t>
            </a:r>
          </a:p>
          <a:p>
            <a:r>
              <a:rPr lang="en-US" sz="3200" dirty="0"/>
              <a:t>Reference council, district, school, and community calendars.</a:t>
            </a:r>
          </a:p>
          <a:p>
            <a:r>
              <a:rPr lang="en-US" sz="3200" dirty="0"/>
              <a:t>Do a start, stop, and continue of last years calendar.</a:t>
            </a:r>
          </a:p>
          <a:p>
            <a:r>
              <a:rPr lang="en-US" sz="3200" dirty="0"/>
              <a:t>Collect information on events or places the unit wants to go.</a:t>
            </a:r>
          </a:p>
          <a:p>
            <a:r>
              <a:rPr lang="en-US" sz="3200" dirty="0"/>
              <a:t>Involve your parents and Scouts – have your den leaders get input and provide it back to the “calendar committee”</a:t>
            </a:r>
          </a:p>
          <a:p>
            <a:r>
              <a:rPr lang="en-US" sz="3200" dirty="0"/>
              <a:t>Be deliberate about the cost of your events / total program cost to families</a:t>
            </a:r>
          </a:p>
          <a:p>
            <a:r>
              <a:rPr lang="en-US" sz="3200" dirty="0"/>
              <a:t>Are you “keeping the promise” of how you sold your unit program?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93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een dinosaur screaming in a jungle">
            <a:extLst>
              <a:ext uri="{FF2B5EF4-FFF2-40B4-BE49-F238E27FC236}">
                <a16:creationId xmlns:a16="http://schemas.microsoft.com/office/drawing/2014/main" id="{84F09DCC-0C9C-E66E-A8D0-EE79B79A03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911D46-BB86-65D3-875E-CBC0AABC1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ptos Black" panose="020B0004020202020204" pitchFamily="34" charset="0"/>
              </a:rPr>
              <a:t>FALL RECRUITING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079EC-6811-B109-1FE3-2B3F23CC5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dirty="0"/>
              <a:t>Great Dino Roundup Expedition Plan</a:t>
            </a:r>
          </a:p>
          <a:p>
            <a:r>
              <a:rPr lang="en-US" sz="2000" b="1" dirty="0"/>
              <a:t>Council-Provided Recruiting Incentives and Support</a:t>
            </a:r>
          </a:p>
          <a:p>
            <a:r>
              <a:rPr lang="en-US" sz="2000" b="1" dirty="0"/>
              <a:t>Timeline for Fall Recruiting</a:t>
            </a:r>
          </a:p>
        </p:txBody>
      </p:sp>
    </p:spTree>
    <p:extLst>
      <p:ext uri="{BB962C8B-B14F-4D97-AF65-F5344CB8AC3E}">
        <p14:creationId xmlns:p14="http://schemas.microsoft.com/office/powerpoint/2010/main" val="2645758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D33A-E824-1D6B-7E11-AFCC8C7D3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65367" cy="1325563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Finance your “Ideal Year of Scouting” (Budget)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F3CF-0A5B-8424-CBFA-DBF60C02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65367" cy="4351338"/>
          </a:xfrm>
        </p:spPr>
        <p:txBody>
          <a:bodyPr>
            <a:normAutofit/>
          </a:bodyPr>
          <a:lstStyle/>
          <a:p>
            <a:r>
              <a:rPr lang="en-US" sz="4000" b="1" dirty="0"/>
              <a:t>Set fundraising goals for Popcorn and Camp Cards</a:t>
            </a:r>
          </a:p>
          <a:p>
            <a:r>
              <a:rPr lang="en-US" sz="4000" b="1" dirty="0"/>
              <a:t>Get the right people-power </a:t>
            </a:r>
            <a:br>
              <a:rPr lang="en-US" sz="4000" b="1" dirty="0"/>
            </a:br>
            <a:r>
              <a:rPr lang="en-US" sz="4000" b="1" dirty="0"/>
              <a:t>(many hands make light work)</a:t>
            </a:r>
          </a:p>
          <a:p>
            <a:r>
              <a:rPr lang="en-US" sz="4000" b="1" dirty="0"/>
              <a:t>Key dates and resources</a:t>
            </a:r>
          </a:p>
        </p:txBody>
      </p:sp>
    </p:spTree>
    <p:extLst>
      <p:ext uri="{BB962C8B-B14F-4D97-AF65-F5344CB8AC3E}">
        <p14:creationId xmlns:p14="http://schemas.microsoft.com/office/powerpoint/2010/main" val="2336328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B5761-3EC0-9A4B-4277-1ECEF2ED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5308" cy="1325563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Dig Site 4: Back to the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E2B7-2C3D-1273-BEC8-2E2DB9AD641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66000"/>
            </a:schemeClr>
          </a:solidFill>
        </p:spPr>
        <p:txBody>
          <a:bodyPr/>
          <a:lstStyle/>
          <a:p>
            <a:r>
              <a:rPr lang="en-US" sz="2400" b="1" dirty="0"/>
              <a:t>Who</a:t>
            </a:r>
            <a:r>
              <a:rPr lang="en-US" sz="2400" dirty="0"/>
              <a:t>: Everyone in the unit, to include non-renewed families</a:t>
            </a:r>
          </a:p>
          <a:p>
            <a:r>
              <a:rPr lang="en-US" sz="2400" b="1" dirty="0"/>
              <a:t>What</a:t>
            </a:r>
            <a:r>
              <a:rPr lang="en-US" sz="2400" dirty="0"/>
              <a:t>: A night of fun-filled and information-filled activities</a:t>
            </a:r>
          </a:p>
          <a:p>
            <a:r>
              <a:rPr lang="en-US" sz="2400" b="1" dirty="0"/>
              <a:t>When</a:t>
            </a:r>
            <a:r>
              <a:rPr lang="en-US" sz="2400" dirty="0"/>
              <a:t>: Schedule in late summer, after camps and vacations, and right before school starts again</a:t>
            </a:r>
          </a:p>
          <a:p>
            <a:r>
              <a:rPr lang="en-US" sz="2400" b="1" dirty="0"/>
              <a:t>Why</a:t>
            </a:r>
            <a:r>
              <a:rPr lang="en-US" sz="2400" dirty="0"/>
              <a:t>: </a:t>
            </a:r>
          </a:p>
          <a:p>
            <a:pPr lvl="1"/>
            <a:r>
              <a:rPr lang="en-US" sz="2000" dirty="0"/>
              <a:t>A reunion for active families</a:t>
            </a:r>
          </a:p>
          <a:p>
            <a:pPr lvl="1"/>
            <a:r>
              <a:rPr lang="en-US" sz="2000" dirty="0"/>
              <a:t>An on-ramp for inactive members who you may want to return</a:t>
            </a:r>
          </a:p>
          <a:p>
            <a:pPr lvl="1"/>
            <a:r>
              <a:rPr lang="en-US" sz="2000" dirty="0"/>
              <a:t>Showcase what you’ve done, talk about what you’re going to do</a:t>
            </a:r>
          </a:p>
          <a:p>
            <a:pPr lvl="1"/>
            <a:r>
              <a:rPr lang="en-US" sz="2000" dirty="0"/>
              <a:t>Infuse energy into the program for the new Scouting year</a:t>
            </a:r>
          </a:p>
          <a:p>
            <a:pPr lvl="1"/>
            <a:r>
              <a:rPr lang="en-US" sz="2000" dirty="0"/>
              <a:t>A high energy and well-organized event will build retention, and energy for your pack</a:t>
            </a:r>
          </a:p>
          <a:p>
            <a:r>
              <a:rPr lang="en-US" sz="2400" b="1" dirty="0"/>
              <a:t>How</a:t>
            </a:r>
            <a:r>
              <a:rPr lang="en-US" sz="2400" dirty="0"/>
              <a:t>: slide shows, calendars of events, crafts, service project highlights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21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8712F-3D15-81F5-30A5-B0E561031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5036D-597C-9EA4-E2A6-516107AD4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Contact “lapsed” scouters – personally invite them to come back</a:t>
            </a:r>
          </a:p>
          <a:p>
            <a:r>
              <a:rPr lang="en-US" sz="2400" dirty="0"/>
              <a:t>Get your Scouts and families excited about the Scouting year ahead</a:t>
            </a:r>
          </a:p>
          <a:p>
            <a:pPr lvl="1"/>
            <a:r>
              <a:rPr lang="en-US" sz="2000" dirty="0"/>
              <a:t>Hand out the Pack’s Calendar of Events for the year</a:t>
            </a:r>
          </a:p>
          <a:p>
            <a:r>
              <a:rPr lang="en-US" sz="2400" dirty="0"/>
              <a:t>Plan a fun program</a:t>
            </a:r>
          </a:p>
          <a:p>
            <a:pPr lvl="1"/>
            <a:r>
              <a:rPr lang="en-US" sz="2000" dirty="0"/>
              <a:t>Ice cream social /watermelon feast</a:t>
            </a:r>
          </a:p>
          <a:p>
            <a:pPr lvl="1"/>
            <a:r>
              <a:rPr lang="en-US" sz="2000" dirty="0"/>
              <a:t>Carnival games and sports</a:t>
            </a:r>
          </a:p>
          <a:p>
            <a:pPr lvl="1"/>
            <a:r>
              <a:rPr lang="en-US" sz="2000" dirty="0"/>
              <a:t>Videos / picture board of past year’s activities</a:t>
            </a:r>
          </a:p>
          <a:p>
            <a:pPr lvl="1"/>
            <a:r>
              <a:rPr lang="en-US" sz="2000" dirty="0"/>
              <a:t>Display of past year’s crafts / pinewood derby cars</a:t>
            </a:r>
          </a:p>
          <a:p>
            <a:r>
              <a:rPr lang="en-US" sz="2400" dirty="0"/>
              <a:t>Recruit volunteers for unit events / leadership roles</a:t>
            </a:r>
          </a:p>
          <a:p>
            <a:pPr lvl="1"/>
            <a:r>
              <a:rPr lang="en-US" sz="2000" dirty="0"/>
              <a:t>Family talent surveys</a:t>
            </a:r>
          </a:p>
          <a:p>
            <a:pPr lvl="1"/>
            <a:r>
              <a:rPr lang="en-US" sz="2000" dirty="0"/>
              <a:t>Face-to-face</a:t>
            </a:r>
          </a:p>
          <a:p>
            <a:pPr lvl="1"/>
            <a:r>
              <a:rPr lang="en-US" sz="2000" dirty="0"/>
              <a:t>Emphasize the 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C9A1E-82B3-ACEA-DD90-17145E57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“Back to the Pack” night</a:t>
            </a:r>
          </a:p>
        </p:txBody>
      </p:sp>
    </p:spTree>
    <p:extLst>
      <p:ext uri="{BB962C8B-B14F-4D97-AF65-F5344CB8AC3E}">
        <p14:creationId xmlns:p14="http://schemas.microsoft.com/office/powerpoint/2010/main" val="349370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365C3-DAB2-9CE3-95C5-05752723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8ED04-7A92-9676-0E3D-C1E6693B8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56" y="365125"/>
            <a:ext cx="11063444" cy="1325563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Dig Site 5: Unit Marketing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8F71C-6B6B-B110-FDDE-7583ACA2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1940602"/>
            <a:ext cx="11816079" cy="469354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Review &amp; update your BeAScout.org pin </a:t>
            </a:r>
            <a:r>
              <a:rPr lang="en-US" sz="3600" u="sng" dirty="0">
                <a:latin typeface="Helvetica" panose="020B0604020202020204" pitchFamily="34" charset="0"/>
                <a:cs typeface="Helvetica" panose="020B0604020202020204" pitchFamily="34" charset="0"/>
              </a:rPr>
              <a:t>monthly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Gather existing &amp; build new resources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Review older resources for alignment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Network anywhere your family goes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Encourage wearing unit t-shirt to school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Recognize and celebrate each Scout who recruits or brings a friend to a meeting even if they don’t join</a:t>
            </a:r>
          </a:p>
          <a:p>
            <a:endParaRPr lang="en-US" sz="3600" u="sng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257B22-A6BE-78D1-651B-89EF9242C97C}"/>
              </a:ext>
            </a:extLst>
          </p:cNvPr>
          <p:cNvGrpSpPr/>
          <p:nvPr/>
        </p:nvGrpSpPr>
        <p:grpSpPr>
          <a:xfrm>
            <a:off x="8473289" y="115211"/>
            <a:ext cx="3718711" cy="1760143"/>
            <a:chOff x="9082888" y="1093923"/>
            <a:chExt cx="3718711" cy="214710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EC13453-EFB4-48CD-2971-6E7AD5843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70818" y="1093923"/>
              <a:ext cx="1542853" cy="188204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9E40B94-734F-BE83-4116-9B35F7B07F23}"/>
                </a:ext>
              </a:extLst>
            </p:cNvPr>
            <p:cNvSpPr txBox="1"/>
            <p:nvPr/>
          </p:nvSpPr>
          <p:spPr>
            <a:xfrm>
              <a:off x="9082888" y="2790502"/>
              <a:ext cx="3718711" cy="450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www.scouting.org/recruitment/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70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E57DD-5118-994F-0A12-3F9004AFC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40203-DF73-F001-182C-0943A047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57" y="1568781"/>
            <a:ext cx="11601924" cy="492409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Public facing social media profile with contact info and general unit details. Post regularly as events take place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Unit Logo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Review &amp; update your BeAScout.org pin </a:t>
            </a:r>
            <a:r>
              <a:rPr lang="en-US" sz="3600" u="sng" dirty="0">
                <a:latin typeface="Helvetica" panose="020B0604020202020204" pitchFamily="34" charset="0"/>
                <a:cs typeface="Helvetica" panose="020B0604020202020204" pitchFamily="34" charset="0"/>
              </a:rPr>
              <a:t>monthly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Official Unit email address with signature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Digital communication method for unit with living calendar (members only)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4FECEA-3876-24A3-9AE6-DD6C30EDD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356" y="200210"/>
            <a:ext cx="10591800" cy="1325563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Build Unit Digital Resources</a:t>
            </a:r>
          </a:p>
        </p:txBody>
      </p:sp>
    </p:spTree>
    <p:extLst>
      <p:ext uri="{BB962C8B-B14F-4D97-AF65-F5344CB8AC3E}">
        <p14:creationId xmlns:p14="http://schemas.microsoft.com/office/powerpoint/2010/main" val="3201046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D12ED-5CC6-DF9F-030C-1980BE988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FFD60-A580-B340-7090-76DCE6718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356" y="1568781"/>
            <a:ext cx="11710963" cy="4924094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Trifold with images of recent activities and outings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One page calendar for the current/upcoming Scout season listing the schedule at least at a high level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Welcome to Scouting Guide specific to your unit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New family checklist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Unit business cards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Uniform checklist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Family Talent Survey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Expectations and/or Code of Conduct agreement</a:t>
            </a:r>
          </a:p>
          <a:p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3AB95A-F5C3-7E39-5C19-623DF8B16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365125"/>
            <a:ext cx="11018520" cy="1325563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Build Unit Tangible Resources</a:t>
            </a:r>
          </a:p>
        </p:txBody>
      </p:sp>
    </p:spTree>
    <p:extLst>
      <p:ext uri="{BB962C8B-B14F-4D97-AF65-F5344CB8AC3E}">
        <p14:creationId xmlns:p14="http://schemas.microsoft.com/office/powerpoint/2010/main" val="1775035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D9314-7648-EE0F-C7EE-68E7B7833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D3163-0FD4-E12E-F3C0-CBFA3FB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551920" cy="1325563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Scout Joining Night </a:t>
            </a:r>
            <a:r>
              <a:rPr lang="en-US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(managed by NMC)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8C434-3040-7EAB-BD68-EBA9136E7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508760"/>
            <a:ext cx="11617960" cy="523748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Make a simple agenda that flows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Coordinate with Den/Patrol leadership for ideas &amp; staffing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Have a plan for communicating with each family that walks in. Packet of papers, QR code for online resource, or mix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Set up trifolds or slide show with the latest information</a:t>
            </a:r>
          </a:p>
          <a:p>
            <a:pPr>
              <a:lnSpc>
                <a:spcPct val="100000"/>
              </a:lnSpc>
            </a:pPr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Promotion of “Keep the Promise” and other unit events that new families can jump into and feel the fun of Scouting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457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F143C-3972-FA85-6DCD-BA6A57969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BD5C2-FC4E-3186-C264-40794C8C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20" y="365125"/>
            <a:ext cx="10662920" cy="1325563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A.B.R. – Always Be Recruiting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B574B-220C-5809-E7D6-8B6388AA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40" y="1825625"/>
            <a:ext cx="115824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u="sng" dirty="0">
                <a:latin typeface="Helvetica" panose="020B0604020202020204" pitchFamily="34" charset="0"/>
                <a:cs typeface="Helvetica" panose="020B0604020202020204" pitchFamily="34" charset="0"/>
              </a:rPr>
              <a:t>EVERYONE IS A RECRUITER!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Review &amp; update your BeAScout.org pin </a:t>
            </a:r>
            <a:r>
              <a:rPr lang="en-US" sz="3600" u="sng" dirty="0">
                <a:latin typeface="Helvetica" panose="020B0604020202020204" pitchFamily="34" charset="0"/>
                <a:cs typeface="Helvetica" panose="020B0604020202020204" pitchFamily="34" charset="0"/>
              </a:rPr>
              <a:t>monthly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Keep these on hand all year long</a:t>
            </a:r>
          </a:p>
          <a:p>
            <a:pPr lvl="1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Unit Information Sheet / Welcome guide</a:t>
            </a:r>
          </a:p>
          <a:p>
            <a:pPr lvl="1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Unit business cards</a:t>
            </a:r>
          </a:p>
          <a:p>
            <a:pPr lvl="1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Recruiting Patches for youth/leaders who recruit</a:t>
            </a:r>
          </a:p>
          <a:p>
            <a:pPr lvl="1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Paper applications with blank medical forms</a:t>
            </a:r>
          </a:p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Use the Pack/Unit Recruiting Worksheet as a basic starting point</a:t>
            </a:r>
          </a:p>
          <a:p>
            <a:pPr lvl="1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1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0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DA8354-BE12-4D11-71DC-22E4B9F0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2026 Pack Recruiting worksheet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C0FA84-BE77-8596-FD11-DB60D63CC93B}"/>
              </a:ext>
            </a:extLst>
          </p:cNvPr>
          <p:cNvGraphicFramePr>
            <a:graphicFrameLocks noGrp="1"/>
          </p:cNvGraphicFramePr>
          <p:nvPr/>
        </p:nvGraphicFramePr>
        <p:xfrm>
          <a:off x="813169" y="1333729"/>
          <a:ext cx="10565661" cy="5298444"/>
        </p:xfrm>
        <a:graphic>
          <a:graphicData uri="http://schemas.openxmlformats.org/drawingml/2006/table">
            <a:tbl>
              <a:tblPr/>
              <a:tblGrid>
                <a:gridCol w="1162079">
                  <a:extLst>
                    <a:ext uri="{9D8B030D-6E8A-4147-A177-3AD203B41FA5}">
                      <a16:colId xmlns:a16="http://schemas.microsoft.com/office/drawing/2014/main" val="638468736"/>
                    </a:ext>
                  </a:extLst>
                </a:gridCol>
                <a:gridCol w="1162079">
                  <a:extLst>
                    <a:ext uri="{9D8B030D-6E8A-4147-A177-3AD203B41FA5}">
                      <a16:colId xmlns:a16="http://schemas.microsoft.com/office/drawing/2014/main" val="1836739636"/>
                    </a:ext>
                  </a:extLst>
                </a:gridCol>
                <a:gridCol w="8241503">
                  <a:extLst>
                    <a:ext uri="{9D8B030D-6E8A-4147-A177-3AD203B41FA5}">
                      <a16:colId xmlns:a16="http://schemas.microsoft.com/office/drawing/2014/main" val="2057436462"/>
                    </a:ext>
                  </a:extLst>
                </a:gridCol>
              </a:tblGrid>
              <a:tr h="243276">
                <a:tc grid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97831"/>
                  </a:ext>
                </a:extLst>
              </a:tr>
              <a:tr h="284797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Goal Item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Completed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 Item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9825468"/>
                  </a:ext>
                </a:extLst>
              </a:tr>
              <a:tr h="39345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20320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Recruit one or more </a:t>
                      </a: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member coordinators 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head up your recruiting and welcoming efforts. 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210351"/>
                  </a:ext>
                </a:extLst>
              </a:tr>
              <a:tr h="49493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2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9685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Conduct a </a:t>
                      </a: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Leader Inventory </a:t>
                      </a: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 determine den leader vacancies. Recruit new den leaders during the summer where possible. 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1905"/>
                  </a:ext>
                </a:extLst>
              </a:tr>
              <a:tr h="53901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3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4605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Hold a “Back to the Pack” event with your pack. Contact your current and past Scouting families to a fun night of activities and a preview of the fun to come.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083572"/>
                  </a:ext>
                </a:extLst>
              </a:tr>
              <a:tr h="74660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4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4605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Create a </a:t>
                      </a: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Pack Information Sheet </a:t>
                      </a: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that includes contact information for current leadership, your program calendar, and any important general information new parents will want to know. </a:t>
                      </a:r>
                      <a:r>
                        <a:rPr lang="en-US" sz="1400" u="sng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This will be required to be permitted to participate in Join Scouting Night. 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400320"/>
                  </a:ext>
                </a:extLst>
              </a:tr>
              <a:tr h="38423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5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Attend the </a:t>
                      </a: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Fall Recruiting Orientation </a:t>
                      </a: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your August Roundtable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444333"/>
                  </a:ext>
                </a:extLst>
              </a:tr>
              <a:tr h="384235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6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Update your pack </a:t>
                      </a:r>
                      <a:r>
                        <a:rPr lang="en-US" sz="14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BeAScout.org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“pin”.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910237"/>
                  </a:ext>
                </a:extLst>
              </a:tr>
              <a:tr h="49493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9685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Hold a Join Scouting Night </a:t>
                      </a: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 your assigned elementary school on the night arranged by your district executive. 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458637"/>
                  </a:ext>
                </a:extLst>
              </a:tr>
              <a:tr h="49493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8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19685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 a pack or with another area pack, hold an outdoor, activity packed </a:t>
                      </a: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 House</a:t>
                      </a: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bring new families .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31452"/>
                  </a:ext>
                </a:extLst>
              </a:tr>
              <a:tr h="402323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Schedule your </a:t>
                      </a:r>
                      <a:r>
                        <a:rPr lang="en-US" sz="14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Parent Orientation </a:t>
                      </a: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 first den meeting for the week after your Join Scouting Night. 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2119"/>
                  </a:ext>
                </a:extLst>
              </a:tr>
              <a:tr h="412246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09" marR="9509" marT="950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Aft>
                          <a:spcPts val="1400"/>
                        </a:spcAft>
                        <a:buNone/>
                      </a:pPr>
                      <a:r>
                        <a:rPr lang="en-US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Choose your own promotional idea!</a:t>
                      </a:r>
                      <a:endParaRPr lang="en-US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163" marR="9509" marT="95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94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579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A404-3138-7DEE-7A9B-569846F9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194"/>
            <a:ext cx="9638841" cy="1325563"/>
          </a:xfrm>
        </p:spPr>
        <p:txBody>
          <a:bodyPr/>
          <a:lstStyle/>
          <a:p>
            <a:r>
              <a:rPr lang="en-US" b="1" dirty="0">
                <a:latin typeface="Aptos Black" panose="020B0004020202020204" pitchFamily="34" charset="0"/>
              </a:rPr>
              <a:t>Dig Site 6: School-Focused Recruiting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2D02C-7296-739F-449B-982E8985845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alpha val="69000"/>
            </a:schemeClr>
          </a:solidFill>
        </p:spPr>
        <p:txBody>
          <a:bodyPr/>
          <a:lstStyle/>
          <a:p>
            <a:r>
              <a:rPr lang="en-US" sz="4000" b="1" dirty="0"/>
              <a:t>Agenda Overview</a:t>
            </a:r>
          </a:p>
          <a:p>
            <a:r>
              <a:rPr lang="en-US" sz="4000" b="1" dirty="0"/>
              <a:t>Unit preparation</a:t>
            </a:r>
          </a:p>
          <a:p>
            <a:r>
              <a:rPr lang="en-US" sz="4000" b="1" dirty="0"/>
              <a:t>Joining incentives</a:t>
            </a:r>
          </a:p>
          <a:p>
            <a:r>
              <a:rPr lang="en-US" sz="4000" b="1" dirty="0"/>
              <a:t>Keeping the Promise</a:t>
            </a:r>
          </a:p>
          <a:p>
            <a:r>
              <a:rPr lang="en-US" sz="4000" b="1" dirty="0"/>
              <a:t>Mistakes not to make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5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51894-1D3D-D23B-054A-851062EE0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A9BBF5-CCC8-E4C5-B9F0-73849670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Expedition Plan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64513D5D-A0E4-765D-33D8-D341E1384B5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35406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2694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4DD6-5815-E255-F986-1FDBA203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485" y="320155"/>
            <a:ext cx="8704289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ptos Black" panose="020B0004020202020204" pitchFamily="34" charset="0"/>
              </a:rPr>
              <a:t>Dig Site 7: Resources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3F48-7C74-F1CA-4464-1FB4306F2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1372" cy="4351338"/>
          </a:xfrm>
          <a:solidFill>
            <a:schemeClr val="bg2">
              <a:alpha val="70463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/>
              <a:t>Council and District Membership Committee</a:t>
            </a:r>
          </a:p>
          <a:p>
            <a:r>
              <a:rPr lang="en-US" sz="3600" b="1" dirty="0"/>
              <a:t>Unit and Council Commissioners</a:t>
            </a:r>
          </a:p>
          <a:p>
            <a:r>
              <a:rPr lang="en-US" sz="3600" b="1" dirty="0"/>
              <a:t>Council Professional Staff</a:t>
            </a:r>
          </a:p>
          <a:p>
            <a:r>
              <a:rPr lang="en-US" sz="3600" b="1" dirty="0"/>
              <a:t>District and Council Events</a:t>
            </a:r>
          </a:p>
          <a:p>
            <a:r>
              <a:rPr lang="en-US" sz="3600" b="1" dirty="0"/>
              <a:t>Council and Online Training </a:t>
            </a:r>
          </a:p>
          <a:p>
            <a:r>
              <a:rPr lang="en-US" sz="3600" b="1" dirty="0"/>
              <a:t>Online Resources</a:t>
            </a:r>
          </a:p>
          <a:p>
            <a:endParaRPr lang="en-US" dirty="0"/>
          </a:p>
        </p:txBody>
      </p:sp>
      <p:pic>
        <p:nvPicPr>
          <p:cNvPr id="5" name="Picture 4" descr="A blue square with a qr code&#10;&#10;AI-generated content may be incorrect.">
            <a:extLst>
              <a:ext uri="{FF2B5EF4-FFF2-40B4-BE49-F238E27FC236}">
                <a16:creationId xmlns:a16="http://schemas.microsoft.com/office/drawing/2014/main" id="{CB3D368D-6636-A958-5446-14861FE06E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7529" y="4167848"/>
            <a:ext cx="2389839" cy="24092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15A9E173-3A11-FAC3-4FEA-99E73C753701}"/>
              </a:ext>
            </a:extLst>
          </p:cNvPr>
          <p:cNvSpPr txBox="1"/>
          <p:nvPr/>
        </p:nvSpPr>
        <p:spPr>
          <a:xfrm>
            <a:off x="7647180" y="5107305"/>
            <a:ext cx="1792707" cy="379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7000"/>
              </a:lnSpc>
              <a:spcAft>
                <a:spcPts val="800"/>
              </a:spcAft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Activity Survey -&gt;</a:t>
            </a:r>
          </a:p>
        </p:txBody>
      </p:sp>
    </p:spTree>
    <p:extLst>
      <p:ext uri="{BB962C8B-B14F-4D97-AF65-F5344CB8AC3E}">
        <p14:creationId xmlns:p14="http://schemas.microsoft.com/office/powerpoint/2010/main" val="2079886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217E0-665E-E8F3-E3A6-1B1AC4292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0652" cy="1325563"/>
          </a:xfrm>
        </p:spPr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CUB CAMPING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F7817-AC4E-E0CA-26FD-E98034F99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24066" cy="4351338"/>
          </a:xfrm>
        </p:spPr>
        <p:txBody>
          <a:bodyPr>
            <a:normAutofit lnSpcReduction="10000"/>
          </a:bodyPr>
          <a:lstStyle/>
          <a:p>
            <a:r>
              <a:rPr lang="en-US" sz="4800" b="1" dirty="0" err="1"/>
              <a:t>Dinotopia</a:t>
            </a:r>
            <a:r>
              <a:rPr lang="en-US" sz="4800" b="1" dirty="0"/>
              <a:t> Day Camps and Twilight Camps</a:t>
            </a:r>
          </a:p>
          <a:p>
            <a:r>
              <a:rPr lang="en-US" sz="4800" b="1" dirty="0"/>
              <a:t>Cub Scout “Pool Party” at Pipsico Scout Reservation</a:t>
            </a:r>
          </a:p>
          <a:p>
            <a:r>
              <a:rPr lang="en-US" sz="4800" b="1" dirty="0"/>
              <a:t>Air-O-</a:t>
            </a:r>
            <a:r>
              <a:rPr lang="en-US" sz="4800" b="1" dirty="0" err="1"/>
              <a:t>ree</a:t>
            </a:r>
            <a:endParaRPr lang="en-US" sz="4800" b="1" dirty="0"/>
          </a:p>
          <a:p>
            <a:r>
              <a:rPr lang="en-US" sz="4800" b="1" dirty="0"/>
              <a:t>New Scout Field Day</a:t>
            </a:r>
          </a:p>
          <a:p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57679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788C-62B5-2765-03C7-A43A77CB6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046" y="5532437"/>
            <a:ext cx="8905407" cy="1325563"/>
          </a:xfrm>
        </p:spPr>
        <p:txBody>
          <a:bodyPr/>
          <a:lstStyle/>
          <a:p>
            <a:r>
              <a:rPr lang="en-US" b="1" dirty="0">
                <a:latin typeface="Aptos Black" panose="020B0004020202020204" pitchFamily="34" charset="0"/>
              </a:rPr>
              <a:t>SCOUT EXECUTIVE MINUTE</a:t>
            </a:r>
          </a:p>
        </p:txBody>
      </p:sp>
    </p:spTree>
    <p:extLst>
      <p:ext uri="{BB962C8B-B14F-4D97-AF65-F5344CB8AC3E}">
        <p14:creationId xmlns:p14="http://schemas.microsoft.com/office/powerpoint/2010/main" val="213193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A3331-CF6E-53CD-0925-739AEED3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Joining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AD3FD-FB21-4DB9-839E-D8DC48C71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900" dirty="0"/>
              <a:t>$12 Program Fee discount for new Scouts (online or paper application)</a:t>
            </a:r>
          </a:p>
          <a:p>
            <a:r>
              <a:rPr lang="en-US" sz="1900" dirty="0"/>
              <a:t>Dinosaur excavation egg</a:t>
            </a:r>
          </a:p>
          <a:p>
            <a:r>
              <a:rPr lang="en-US" sz="1900" dirty="0"/>
              <a:t>Free Saturday pass for District Dino themed event</a:t>
            </a:r>
          </a:p>
          <a:p>
            <a:r>
              <a:rPr lang="en-US" sz="1900" dirty="0"/>
              <a:t>New Parents Guide</a:t>
            </a:r>
          </a:p>
          <a:p>
            <a:r>
              <a:rPr lang="en-US" sz="1900" dirty="0"/>
              <a:t>Welcome kit that includes car magnet, sticker, Scout Life mini-mag, peer to peer recruiting card </a:t>
            </a:r>
          </a:p>
          <a:p>
            <a:r>
              <a:rPr lang="en-US" sz="1900" dirty="0"/>
              <a:t>Military registration fee waiver.</a:t>
            </a:r>
            <a:endParaRPr lang="en-US" sz="1900" dirty="0">
              <a:highlight>
                <a:srgbClr val="FFFF00"/>
              </a:highlight>
            </a:endParaRPr>
          </a:p>
          <a:p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62C6F2-10CE-0BB4-528E-15974C5FB5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0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658056-D6E8-3C3B-85E6-F10ED92C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5627958-FAEE-27E7-DC7A-D07420645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61F2FFD-2203-237F-C670-40E9ABA29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1B0B2-7611-1C2E-1EDF-E88C9A34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Recruiter incentives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461DB-F2E7-2B02-5C18-828368B6E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Every Scout that brings a buddy and the buddy signs-up, the Scout will be entered into a drawing. </a:t>
            </a:r>
          </a:p>
          <a:p>
            <a:r>
              <a:rPr lang="en-US" sz="2000" dirty="0"/>
              <a:t>Each district will hold their own drawing for a Lego dinosaur kit or family four pack of tickets to the Virginia Living Museum. </a:t>
            </a:r>
          </a:p>
          <a:p>
            <a:r>
              <a:rPr lang="en-US" sz="2000" dirty="0"/>
              <a:t>Winners will be drawn on December 10, 2026. </a:t>
            </a:r>
          </a:p>
          <a:p>
            <a:endParaRPr lang="en-US" sz="1900" dirty="0">
              <a:highlight>
                <a:srgbClr val="FFFF00"/>
              </a:highlight>
            </a:endParaRPr>
          </a:p>
          <a:p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5DF97-A833-641E-A6E0-297FA285D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77588"/>
            <a:ext cx="6102825" cy="610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1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822346-949A-0DC2-B04B-35253762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FAF2A-2F04-E291-3F1E-08501E2F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5400"/>
              <a:t>Unit Recognition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8100D-AA54-5303-5746-598D3827B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1" b="1"/>
          <a:stretch>
            <a:fillRect/>
          </a:stretch>
        </p:blipFill>
        <p:spPr>
          <a:xfrm>
            <a:off x="630936" y="716793"/>
            <a:ext cx="5458968" cy="5424413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E2E7-824B-5BF4-5E3B-19F83E43B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Raise the Tide Membership Challenge: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Achieve 1.5% or greater net membership growth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		</a:t>
            </a:r>
            <a:r>
              <a:rPr lang="en-US" sz="2200" b="1" dirty="0"/>
              <a:t>and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Achieve 68% or greater youth retention</a:t>
            </a:r>
            <a:br>
              <a:rPr lang="en-US" sz="2200" dirty="0"/>
            </a:br>
            <a:endParaRPr lang="en-US" sz="22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/>
              <a:t>Recognition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Guidon ribbon</a:t>
            </a:r>
          </a:p>
          <a:p>
            <a:pPr>
              <a:spcBef>
                <a:spcPts val="0"/>
              </a:spcBef>
            </a:pPr>
            <a:r>
              <a:rPr lang="en-US" sz="2200" dirty="0"/>
              <a:t>Unit Leader and NMC golf shirt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5874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DD05A3-38D2-CD74-F283-CF86586A4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F13A-CF40-43E7-47B2-47C574F8D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 Black" panose="020B0004020202020204" pitchFamily="34" charset="0"/>
              </a:rPr>
              <a:t>             TIMELINE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FEE24-C18B-0434-2AA9-A083002EB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0"/>
            <a:ext cx="1448398" cy="144839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7696BE-CC46-9041-5822-3A1EA218A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606903"/>
              </p:ext>
            </p:extLst>
          </p:nvPr>
        </p:nvGraphicFramePr>
        <p:xfrm>
          <a:off x="0" y="1690688"/>
          <a:ext cx="12192000" cy="5084685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417521178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9184952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566895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0975334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196369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1826244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739561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6781198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34604984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17518907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8832318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6115303"/>
                    </a:ext>
                  </a:extLst>
                </a:gridCol>
              </a:tblGrid>
              <a:tr h="258269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July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August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September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October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252848"/>
                  </a:ext>
                </a:extLst>
              </a:tr>
              <a:tr h="48264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958116"/>
                  </a:ext>
                </a:extLst>
              </a:tr>
            </a:tbl>
          </a:graphicData>
        </a:graphic>
      </p:graphicFrame>
      <p:sp>
        <p:nvSpPr>
          <p:cNvPr id="7" name="TextBox 1">
            <a:extLst>
              <a:ext uri="{FF2B5EF4-FFF2-40B4-BE49-F238E27FC236}">
                <a16:creationId xmlns:a16="http://schemas.microsoft.com/office/drawing/2014/main" id="{16BFDF3C-B788-BFF1-D6B9-83305AC70A1D}"/>
              </a:ext>
            </a:extLst>
          </p:cNvPr>
          <p:cNvSpPr txBox="1"/>
          <p:nvPr/>
        </p:nvSpPr>
        <p:spPr>
          <a:xfrm>
            <a:off x="1492738" y="2273329"/>
            <a:ext cx="1016000" cy="645674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Fall Leader kickoff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74F1266D-2AAD-C6EA-8FCC-4E6FA9C919B3}"/>
              </a:ext>
            </a:extLst>
          </p:cNvPr>
          <p:cNvSpPr txBox="1"/>
          <p:nvPr/>
        </p:nvSpPr>
        <p:spPr>
          <a:xfrm>
            <a:off x="1492738" y="2968896"/>
            <a:ext cx="5789884" cy="742526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DE's set School visits and  Join Scouting Nights with Principals, coordinate with units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A19724BF-3E4D-FD79-F424-1169B977CFCC}"/>
              </a:ext>
            </a:extLst>
          </p:cNvPr>
          <p:cNvSpPr txBox="1"/>
          <p:nvPr/>
        </p:nvSpPr>
        <p:spPr>
          <a:xfrm>
            <a:off x="1499885" y="3802503"/>
            <a:ext cx="4045713" cy="588257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Units complete annual budgets, calendars, and pack recruiting worksheet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8CE2B66-FED1-D5F2-4810-52352F2515F7}"/>
              </a:ext>
            </a:extLst>
          </p:cNvPr>
          <p:cNvSpPr txBox="1"/>
          <p:nvPr/>
        </p:nvSpPr>
        <p:spPr>
          <a:xfrm>
            <a:off x="8669259" y="3501644"/>
            <a:ext cx="2499419" cy="60171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Recruit at Join Scouting Nights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A6EF183E-D6B8-0D09-0485-F9164EC62F98}"/>
              </a:ext>
            </a:extLst>
          </p:cNvPr>
          <p:cNvSpPr txBox="1"/>
          <p:nvPr/>
        </p:nvSpPr>
        <p:spPr>
          <a:xfrm>
            <a:off x="5540081" y="3852396"/>
            <a:ext cx="2000738" cy="891992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Units</a:t>
            </a:r>
            <a:r>
              <a:rPr lang="en-US" sz="1600" baseline="0" dirty="0"/>
              <a:t> conduct "Back to the Pack" events</a:t>
            </a:r>
            <a:endParaRPr lang="en-US" sz="1600" dirty="0"/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98FED1D7-37D7-269D-F268-5BC1F93833BF}"/>
              </a:ext>
            </a:extLst>
          </p:cNvPr>
          <p:cNvSpPr txBox="1"/>
          <p:nvPr/>
        </p:nvSpPr>
        <p:spPr>
          <a:xfrm>
            <a:off x="7612185" y="2173302"/>
            <a:ext cx="2579077" cy="5982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Unit recruiting booths at school "Open Houses"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0E6448D-A53B-DE98-57A7-0E1313AD6869}"/>
              </a:ext>
            </a:extLst>
          </p:cNvPr>
          <p:cNvSpPr txBox="1"/>
          <p:nvPr/>
        </p:nvSpPr>
        <p:spPr>
          <a:xfrm>
            <a:off x="7688301" y="3005180"/>
            <a:ext cx="2364436" cy="419688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/>
              <a:t>DE School Visits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270D9A08-8076-2B1F-A308-2388FFB92DC9}"/>
              </a:ext>
            </a:extLst>
          </p:cNvPr>
          <p:cNvSpPr txBox="1"/>
          <p:nvPr/>
        </p:nvSpPr>
        <p:spPr>
          <a:xfrm>
            <a:off x="9135319" y="4180863"/>
            <a:ext cx="2985476" cy="742526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Pack/Troop orientation after </a:t>
            </a:r>
          </a:p>
          <a:p>
            <a:pPr algn="ctr"/>
            <a:r>
              <a:rPr lang="en-US" sz="1600" dirty="0"/>
              <a:t>Join Scouting Nights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78516D06-0BF7-7E1E-9200-6BE3E4048525}"/>
              </a:ext>
            </a:extLst>
          </p:cNvPr>
          <p:cNvSpPr txBox="1"/>
          <p:nvPr/>
        </p:nvSpPr>
        <p:spPr>
          <a:xfrm>
            <a:off x="10169228" y="5031892"/>
            <a:ext cx="2000738" cy="1357891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New Scouts</a:t>
            </a:r>
            <a:r>
              <a:rPr lang="en-US" sz="1600" baseline="0" dirty="0"/>
              <a:t> / families attend </a:t>
            </a:r>
          </a:p>
          <a:p>
            <a:pPr algn="ctr"/>
            <a:r>
              <a:rPr lang="en-US" sz="1600" baseline="0" dirty="0"/>
              <a:t>Cub-o-</a:t>
            </a:r>
            <a:r>
              <a:rPr lang="en-US" sz="1600" baseline="0" dirty="0" err="1"/>
              <a:t>rees</a:t>
            </a:r>
            <a:endParaRPr lang="en-US" sz="1600" baseline="0" dirty="0"/>
          </a:p>
          <a:p>
            <a:pPr algn="ctr"/>
            <a:r>
              <a:rPr lang="en-US" sz="1600" baseline="0" dirty="0"/>
              <a:t>and first GREAT Den/Troop meetings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8200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DCFC-2367-E69D-CFBB-DF85D0D9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636"/>
            <a:ext cx="8965367" cy="113605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ptos Black" panose="020B0004020202020204" pitchFamily="34" charset="0"/>
              </a:rPr>
              <a:t>Dig Site 1: Your Unit and Leadership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5BB28-57C7-1F2B-12B4-23D6F7714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90220" cy="4351338"/>
          </a:xfrm>
        </p:spPr>
        <p:txBody>
          <a:bodyPr>
            <a:normAutofit/>
          </a:bodyPr>
          <a:lstStyle/>
          <a:p>
            <a:r>
              <a:rPr lang="en-US" sz="4400" b="1" dirty="0"/>
              <a:t>Conduct a den, pack and leader inventory</a:t>
            </a:r>
          </a:p>
          <a:p>
            <a:r>
              <a:rPr lang="en-US" sz="4400" b="1" dirty="0"/>
              <a:t>How to fill leader vacancies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541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EADDC-18E2-D5F5-FB78-3E7081A5F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6E7558-15B2-D67F-714F-481FBEB675BA}"/>
              </a:ext>
            </a:extLst>
          </p:cNvPr>
          <p:cNvSpPr txBox="1"/>
          <p:nvPr/>
        </p:nvSpPr>
        <p:spPr>
          <a:xfrm>
            <a:off x="354281" y="5664530"/>
            <a:ext cx="11483439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Pack Committee and Leadership</a:t>
            </a:r>
          </a:p>
          <a:p>
            <a:pPr algn="ctr"/>
            <a:r>
              <a:rPr lang="en-US" dirty="0"/>
              <a:t>Cubmaster * Committee Chair * Pack Committee (including a designated treasurer) </a:t>
            </a:r>
          </a:p>
          <a:p>
            <a:pPr algn="ctr"/>
            <a:r>
              <a:rPr lang="en-US" dirty="0"/>
              <a:t>New Member Coordinator * Popcorn Kernel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0CB9A46-4692-067E-1B4F-41BA100C41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7750" y="1237516"/>
            <a:ext cx="9736500" cy="43497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03876-16DC-2893-CF1D-41A0E625C739}"/>
              </a:ext>
            </a:extLst>
          </p:cNvPr>
          <p:cNvSpPr txBox="1"/>
          <p:nvPr/>
        </p:nvSpPr>
        <p:spPr>
          <a:xfrm>
            <a:off x="534389" y="445325"/>
            <a:ext cx="11657611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/>
              <a:t>Den Inventory</a:t>
            </a:r>
          </a:p>
        </p:txBody>
      </p:sp>
    </p:spTree>
    <p:extLst>
      <p:ext uri="{BB962C8B-B14F-4D97-AF65-F5344CB8AC3E}">
        <p14:creationId xmlns:p14="http://schemas.microsoft.com/office/powerpoint/2010/main" val="235360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6990</TotalTime>
  <Words>1978</Words>
  <Application>Microsoft Office PowerPoint</Application>
  <PresentationFormat>Widescreen</PresentationFormat>
  <Paragraphs>273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Aptos</vt:lpstr>
      <vt:lpstr>Aptos Black</vt:lpstr>
      <vt:lpstr>Aptos Display</vt:lpstr>
      <vt:lpstr>Aptos Narrow</vt:lpstr>
      <vt:lpstr>Arial</vt:lpstr>
      <vt:lpstr>Calibri</vt:lpstr>
      <vt:lpstr>Helvetica</vt:lpstr>
      <vt:lpstr>Office Theme</vt:lpstr>
      <vt:lpstr>1_Office Theme</vt:lpstr>
      <vt:lpstr>Cub Leader Backpack to Retention  “The Great Dino Roundup”</vt:lpstr>
      <vt:lpstr>FALL RECRUITING PLAN</vt:lpstr>
      <vt:lpstr>Expedition Plan</vt:lpstr>
      <vt:lpstr>Joining incentives</vt:lpstr>
      <vt:lpstr>Recruiter incentives</vt:lpstr>
      <vt:lpstr>Unit Recognition</vt:lpstr>
      <vt:lpstr>             TIMELINE</vt:lpstr>
      <vt:lpstr>Dig Site 1: Your Unit and Leadership Health</vt:lpstr>
      <vt:lpstr>PowerPoint Presentation</vt:lpstr>
      <vt:lpstr>Recruiting Leaders</vt:lpstr>
      <vt:lpstr>Key leadership roles</vt:lpstr>
      <vt:lpstr>Dig Site 2: The New Member Coordinator (NMC)</vt:lpstr>
      <vt:lpstr>What do NMCs do?</vt:lpstr>
      <vt:lpstr>Why do we need an NMC?</vt:lpstr>
      <vt:lpstr>Qualities of a good NMC</vt:lpstr>
      <vt:lpstr>NMCs and Recruitment</vt:lpstr>
      <vt:lpstr>NMCs and Retention</vt:lpstr>
      <vt:lpstr>Ready to join the Team? Here’s how!</vt:lpstr>
      <vt:lpstr>Dig Site 3: Build your ideal year of scouting (Calendar)</vt:lpstr>
      <vt:lpstr>Finance your “Ideal Year of Scouting” (Budget)</vt:lpstr>
      <vt:lpstr>Dig Site 4: Back to the Pack</vt:lpstr>
      <vt:lpstr>“Back to the Pack” night</vt:lpstr>
      <vt:lpstr>Dig Site 5: Unit Marketing Plan</vt:lpstr>
      <vt:lpstr>Build Unit Digital Resources</vt:lpstr>
      <vt:lpstr>Build Unit Tangible Resources</vt:lpstr>
      <vt:lpstr>Scout Joining Night (managed by NMC)</vt:lpstr>
      <vt:lpstr>A.B.R. – Always Be Recruiting</vt:lpstr>
      <vt:lpstr>2026 Pack Recruiting worksheet</vt:lpstr>
      <vt:lpstr>Dig Site 6: School-Focused Recruiting</vt:lpstr>
      <vt:lpstr>Dig Site 7: Resources for Success</vt:lpstr>
      <vt:lpstr>CUB CAMPING OPPORTUNITIES</vt:lpstr>
      <vt:lpstr>SCOUT EXECUTIVE MINUTE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Lawrence Co596</dc:creator>
  <cp:lastModifiedBy>Alison Harrison</cp:lastModifiedBy>
  <cp:revision>16</cp:revision>
  <cp:lastPrinted>2026-05-20T19:47:09Z</cp:lastPrinted>
  <dcterms:created xsi:type="dcterms:W3CDTF">2025-05-21T15:40:31Z</dcterms:created>
  <dcterms:modified xsi:type="dcterms:W3CDTF">2026-05-21T19:50:51Z</dcterms:modified>
</cp:coreProperties>
</file>