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80" r:id="rId14"/>
    <p:sldId id="269" r:id="rId15"/>
    <p:sldId id="271" r:id="rId16"/>
    <p:sldId id="272" r:id="rId17"/>
    <p:sldId id="273" r:id="rId18"/>
    <p:sldId id="274" r:id="rId19"/>
    <p:sldId id="275" r:id="rId20"/>
    <p:sldId id="281" r:id="rId21"/>
    <p:sldId id="277" r:id="rId22"/>
  </p:sldIdLst>
  <p:sldSz cx="9144000" cy="6858000" type="screen4x3"/>
  <p:notesSz cx="7010400" cy="9236075"/>
  <p:embeddedFontLst>
    <p:embeddedFont>
      <p:font typeface="Roboto Slab Black" pitchFamily="2" charset="0"/>
      <p:bold r:id="rId24"/>
    </p:embeddedFont>
    <p:embeddedFont>
      <p:font typeface="Roboto Slab Medium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pos="173">
          <p15:clr>
            <a:srgbClr val="A4A3A4"/>
          </p15:clr>
        </p15:guide>
        <p15:guide id="5" pos="5587">
          <p15:clr>
            <a:srgbClr val="A4A3A4"/>
          </p15:clr>
        </p15:guide>
        <p15:guide id="6" pos="374">
          <p15:clr>
            <a:srgbClr val="A4A3A4"/>
          </p15:clr>
        </p15:guide>
        <p15:guide id="7" orient="horz" pos="979">
          <p15:clr>
            <a:srgbClr val="A4A3A4"/>
          </p15:clr>
        </p15:guide>
        <p15:guide id="8" pos="299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J8l1bprq0JPUKCe1RxdiD6zyu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80" y="80"/>
      </p:cViewPr>
      <p:guideLst>
        <p:guide orient="horz" pos="2131"/>
        <p:guide pos="2880"/>
        <p:guide orient="horz" pos="144"/>
        <p:guide pos="173"/>
        <p:guide pos="5587"/>
        <p:guide pos="374"/>
        <p:guide orient="horz" pos="979"/>
        <p:guide pos="2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163318E-2937-C8AD-FCD1-ED0F92C0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>
            <a:extLst>
              <a:ext uri="{FF2B5EF4-FFF2-40B4-BE49-F238E27FC236}">
                <a16:creationId xmlns:a16="http://schemas.microsoft.com/office/drawing/2014/main" id="{9C587B63-7192-AD19-0B44-21C413F20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>
            <a:extLst>
              <a:ext uri="{FF2B5EF4-FFF2-40B4-BE49-F238E27FC236}">
                <a16:creationId xmlns:a16="http://schemas.microsoft.com/office/drawing/2014/main" id="{66BA8B99-FCFB-7A35-2D0E-96F954B37C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08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152029bff_0_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0152029b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248BA2F-41D7-DDF2-3035-F523176A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152029bff_0_5:notes">
            <a:extLst>
              <a:ext uri="{FF2B5EF4-FFF2-40B4-BE49-F238E27FC236}">
                <a16:creationId xmlns:a16="http://schemas.microsoft.com/office/drawing/2014/main" id="{FBBFD0FF-8811-4834-F507-846C1EA97E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0152029bff_0_5:notes">
            <a:extLst>
              <a:ext uri="{FF2B5EF4-FFF2-40B4-BE49-F238E27FC236}">
                <a16:creationId xmlns:a16="http://schemas.microsoft.com/office/drawing/2014/main" id="{8EA77AD1-208B-DEAE-0209-45E5C45D6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4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152029bff_0_2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0152029b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152029bff_0_0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0152029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y.cooper@scouting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5148" y="237062"/>
            <a:ext cx="858421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WELCOME TO THE</a:t>
            </a:r>
            <a:b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Tidewater Council BSA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Training Webinar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939" y="2637977"/>
            <a:ext cx="2614122" cy="298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/>
        </p:nvSpPr>
        <p:spPr>
          <a:xfrm>
            <a:off x="439821" y="1149380"/>
            <a:ext cx="82749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not already done, identify a Unit Camp Card Chair.</a:t>
            </a:r>
            <a:b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Responsibilities include: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-view online camp card training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-oversee the unit’s supply of cards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 manage funds &amp; have unit paid in  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full by deadline (June 12)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365694" y="1401078"/>
            <a:ext cx="84126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Sell the Online Bonus Offer: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than 500,000 offers from merchants all over the United States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card has access to offers of the buyer’s choice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8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bsacampcard.com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 access code on your card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until December 31, 2025, to take advantage of more than 500,000 deals.  Some deals may even last longer.</a:t>
            </a:r>
            <a:endParaRPr dirty="0"/>
          </a:p>
        </p:txBody>
      </p:sp>
      <p:sp>
        <p:nvSpPr>
          <p:cNvPr id="154" name="Google Shape;154;p11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 descr="A screenshot of a computer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080" y="232180"/>
            <a:ext cx="5577840" cy="639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>
            <a:off x="2651760" y="716577"/>
            <a:ext cx="4572000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bsacampcard.com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AC549565-12E2-FC4D-DDEA-4B8E832D2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6AE6-9FB3-CD94-1E86-69D53EF3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133"/>
            <a:ext cx="7886700" cy="1090048"/>
          </a:xfrm>
        </p:spPr>
        <p:txBody>
          <a:bodyPr/>
          <a:lstStyle/>
          <a:p>
            <a:pPr algn="ctr"/>
            <a:r>
              <a:rPr lang="en-US" dirty="0"/>
              <a:t>Online Bonus Offers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DC918-DFC9-75B9-80A3-8F3A44DC70AA}"/>
              </a:ext>
            </a:extLst>
          </p:cNvPr>
          <p:cNvSpPr txBox="1"/>
          <p:nvPr/>
        </p:nvSpPr>
        <p:spPr>
          <a:xfrm>
            <a:off x="417870" y="5181600"/>
            <a:ext cx="780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Online Bonus Offers don’t have to be in person.  They can be for online merchants as well.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AD151-2180-D401-4380-8FF7FE1C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2" y="1115961"/>
            <a:ext cx="7580671" cy="38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365694" y="1386278"/>
            <a:ext cx="8412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03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sure to review these safety and courtesy tips with your Scouts and parents.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Sell with another Scout or with an adult.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Never enter anyone’s home.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Never sell after dark, unless with an adult.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Don’t carry large amounts of cash.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Always walk on the sidewalk and driveway.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Be careful of dogs while selling.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Say thank you, whether or not the prospect buys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 Camp Card.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and Courtesy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/>
        </p:nvSpPr>
        <p:spPr>
          <a:xfrm>
            <a:off x="593725" y="1562045"/>
            <a:ext cx="8288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Learn All About the Camp Card Sale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1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-2-3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/>
        </p:nvSpPr>
        <p:spPr>
          <a:xfrm>
            <a:off x="593725" y="1568086"/>
            <a:ext cx="8275638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Sign Up to Get Camp Cards 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a </a:t>
            </a:r>
            <a:r>
              <a:rPr lang="en-US" sz="32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Camp Card Contract</a:t>
            </a:r>
            <a:endParaRPr/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 to your District Executive or email it to Christy Cooper at </a:t>
            </a:r>
            <a:r>
              <a:rPr lang="en-US" sz="32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christy.cooper@scouting.org</a:t>
            </a:r>
            <a:endParaRPr sz="3200" u="sng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1-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-3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/>
        </p:nvSpPr>
        <p:spPr>
          <a:xfrm>
            <a:off x="594924" y="1569119"/>
            <a:ext cx="827443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Get Your Camp Cards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 up your unit’s cards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training, your District Roundtable or coordinate with your District Executive.</a:t>
            </a:r>
            <a:endParaRPr dirty="0"/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STARTED!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1-2-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3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/>
        </p:nvSpPr>
        <p:spPr>
          <a:xfrm>
            <a:off x="285148" y="239110"/>
            <a:ext cx="85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District Camp Card Chairs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182880" y="1645920"/>
            <a:ext cx="87783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Albemarle:				Bayside: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Nann Jones				    Cory Van Kirk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nannjones@hotmail.com	    	    eelyroc@yahoo.com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Princess Anne:				Three Rivers:</a:t>
            </a:r>
            <a:b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Cathy </a:t>
            </a:r>
            <a:r>
              <a:rPr lang="en-US" sz="1800" dirty="0" err="1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Roetz</a:t>
            </a: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			    	</a:t>
            </a: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Tammy &amp; Clark Walters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cathy.roetz@gmail.com		    </a:t>
            </a: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</a:rPr>
              <a:t>crazyscout94@gmail.com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</a:rPr>
              <a:t>					   (757) 560-8647 </a:t>
            </a:r>
            <a:endParaRPr sz="1800" dirty="0">
              <a:solidFill>
                <a:schemeClr val="bg1"/>
              </a:solidFill>
              <a:latin typeface="Roboto Slab Black"/>
              <a:ea typeface="Roboto Slab Black"/>
              <a:cs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52029bff_0_5"/>
          <p:cNvSpPr txBox="1"/>
          <p:nvPr/>
        </p:nvSpPr>
        <p:spPr>
          <a:xfrm>
            <a:off x="285148" y="239110"/>
            <a:ext cx="85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Contacts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02" name="Google Shape;202;g20152029bff_0_5"/>
          <p:cNvSpPr txBox="1"/>
          <p:nvPr/>
        </p:nvSpPr>
        <p:spPr>
          <a:xfrm>
            <a:off x="182880" y="1645920"/>
            <a:ext cx="8778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Council Product Sales Chair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Tammy &amp; Clark Walters</a:t>
            </a:r>
            <a:endParaRPr dirty="0"/>
          </a:p>
          <a:p>
            <a:pPr algn="ctr"/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</a:t>
            </a:r>
            <a:r>
              <a:rPr lang="en-US" sz="1800" dirty="0">
                <a:solidFill>
                  <a:schemeClr val="bg1"/>
                </a:solidFill>
                <a:latin typeface="Roboto Slab Black"/>
                <a:ea typeface="Roboto Slab Black"/>
                <a:cs typeface="Roboto Slab Black"/>
              </a:rPr>
              <a:t>crazyscout94@gmail.com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Development Director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Christy Cooper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christy.cooper@scouting.org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Albemarle District Executive		Bayside District Executive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Christina Raymer			     Wes Sherman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christina.raymer@scouting.org	     william.sherman@scouting.org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Princess Anne District Executive		Three Rivers District Executive</a:t>
            </a:r>
            <a:b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Pam Samples				      Jonathan Murdoch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pam.samples@scouting.org		      jonathan.murdoch@scouting.org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3200400" y="3200400"/>
            <a:ext cx="46410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274638" y="239110"/>
            <a:ext cx="8594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WHAT IS A CAMP CARD?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4E570-A7C7-D11A-D38D-CF56880B1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1" y="992588"/>
            <a:ext cx="7692698" cy="239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4BAF3-436D-7CC0-F6B2-92BA9C367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26" y="3384067"/>
            <a:ext cx="7684667" cy="2377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0419B6-D3DF-323F-B069-5B3FBD5DCAFD}"/>
              </a:ext>
            </a:extLst>
          </p:cNvPr>
          <p:cNvSpPr/>
          <p:nvPr/>
        </p:nvSpPr>
        <p:spPr>
          <a:xfrm>
            <a:off x="4989250" y="2476870"/>
            <a:ext cx="585927" cy="97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2E59ADAA-9FD1-55C1-2206-EA855C88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52029bff_0_5">
            <a:extLst>
              <a:ext uri="{FF2B5EF4-FFF2-40B4-BE49-F238E27FC236}">
                <a16:creationId xmlns:a16="http://schemas.microsoft.com/office/drawing/2014/main" id="{0DF01911-B786-813A-0816-C888833E694F}"/>
              </a:ext>
            </a:extLst>
          </p:cNvPr>
          <p:cNvSpPr txBox="1"/>
          <p:nvPr/>
        </p:nvSpPr>
        <p:spPr>
          <a:xfrm>
            <a:off x="285148" y="239110"/>
            <a:ext cx="85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Summary</a:t>
            </a:r>
            <a:endParaRPr sz="66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02" name="Google Shape;202;g20152029bff_0_5">
            <a:extLst>
              <a:ext uri="{FF2B5EF4-FFF2-40B4-BE49-F238E27FC236}">
                <a16:creationId xmlns:a16="http://schemas.microsoft.com/office/drawing/2014/main" id="{9C33C250-17D2-2126-97C0-B7696131BD7D}"/>
              </a:ext>
            </a:extLst>
          </p:cNvPr>
          <p:cNvSpPr txBox="1"/>
          <p:nvPr/>
        </p:nvSpPr>
        <p:spPr>
          <a:xfrm>
            <a:off x="182880" y="1645920"/>
            <a:ext cx="8778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1" indent="-15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Absolutely Risk Free to each Unit</a:t>
            </a:r>
          </a:p>
          <a:p>
            <a:pPr marL="285750" lvl="1" indent="-15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Better return than popcorn $5 per card is returned to the unit (50%)</a:t>
            </a:r>
          </a:p>
          <a:p>
            <a:pPr marL="285750" lvl="1" indent="-15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The break away/ single use coupons have a value over $10 so people can buy more than one</a:t>
            </a:r>
          </a:p>
          <a:p>
            <a:pPr marL="285750" lvl="2" indent="-15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Use the link to buy online, nation wide at places like: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Sam’s Club			Costco			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Avis				Budget Rentals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Claire’s				Hot Topic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Papa John’s			Dominoes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Royal Caribbean		Walt Disney World</a:t>
            </a:r>
          </a:p>
          <a:p>
            <a:pPr marL="284162" lvl="2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1800 Flowers			Shari’s Berries</a:t>
            </a:r>
          </a:p>
        </p:txBody>
      </p:sp>
    </p:spTree>
    <p:extLst>
      <p:ext uri="{BB962C8B-B14F-4D97-AF65-F5344CB8AC3E}">
        <p14:creationId xmlns:p14="http://schemas.microsoft.com/office/powerpoint/2010/main" val="7933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152029bff_0_26"/>
          <p:cNvSpPr txBox="1"/>
          <p:nvPr/>
        </p:nvSpPr>
        <p:spPr>
          <a:xfrm>
            <a:off x="593725" y="1568086"/>
            <a:ext cx="827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8512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CEEFE-76C7-5D1A-F2D2-ECAEBEE3C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81" y="3762027"/>
            <a:ext cx="7653638" cy="2434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F72A2-20EF-96E2-F5DB-0FDB89EA3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80" y="854956"/>
            <a:ext cx="7653638" cy="2411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883ED-C633-3E57-9FF2-5A7572D5EC78}"/>
              </a:ext>
            </a:extLst>
          </p:cNvPr>
          <p:cNvSpPr txBox="1"/>
          <p:nvPr/>
        </p:nvSpPr>
        <p:spPr>
          <a:xfrm>
            <a:off x="1264632" y="393291"/>
            <a:ext cx="655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Back of the VA Camp Card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7E496-D4DD-1B97-255C-CDF60AA235D7}"/>
              </a:ext>
            </a:extLst>
          </p:cNvPr>
          <p:cNvSpPr txBox="1"/>
          <p:nvPr/>
        </p:nvSpPr>
        <p:spPr>
          <a:xfrm>
            <a:off x="1256959" y="3300362"/>
            <a:ext cx="655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Back of the NC Camp Card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457200" y="1610710"/>
            <a:ext cx="8412163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Retail value of one Camp Card: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$10.00 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 commission: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 ($5.00 per Camp Card) 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Sales dates: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1 – June 12, 2025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Payments and returns deadline: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12, 2025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FAST FACTS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241738" y="1820175"/>
            <a:ext cx="8671033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Approximate costs of upcoming camping events: 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Scout Night with the Tides		$19.00 = Commission from 4 cards sold</a:t>
            </a:r>
          </a:p>
          <a:p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Camping Voucher		$5.00= Commission from 1 card sold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Cub Scout Family Camp	  	$25.00 = Commission from 5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Guns ‘n’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Grillin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                  	       	$36.00 = Commission from 8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Camp     			$140.00 = Commission from 28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Resident Camp         		$425.00 = Commission from 85 cards sold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Pinewood Derby Cars		$7.00= Commission from 2 cards sold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Advancement Books 		$25.00= Commission from 5 cards sold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Plus funding your units for Blue and Gold, Court of Honors, and more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285148" y="239110"/>
            <a:ext cx="85842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CARDS SAVE YOUR FAMILIES MONEY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152029bff_0_0"/>
          <p:cNvSpPr txBox="1"/>
          <p:nvPr/>
        </p:nvSpPr>
        <p:spPr>
          <a:xfrm>
            <a:off x="241738" y="1820175"/>
            <a:ext cx="8670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-Sales booths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-Work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-Church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-Sporting events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-School events/PTA functions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-Door to door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0152029bff_0_0"/>
          <p:cNvSpPr txBox="1"/>
          <p:nvPr/>
        </p:nvSpPr>
        <p:spPr>
          <a:xfrm>
            <a:off x="285148" y="239110"/>
            <a:ext cx="858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WHERE CAN I SELL THE CARDS?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pic>
        <p:nvPicPr>
          <p:cNvPr id="111" name="Google Shape;111;g20152029bf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250" y="18201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0152029bf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775" y="39819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604235" y="892001"/>
            <a:ext cx="8265128" cy="556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Camp Card Contracts submitted to your District Executive or Christy Cooper at </a:t>
            </a:r>
            <a:r>
              <a:rPr lang="en-US" sz="2400" b="0" i="0" u="sng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christy.cooper@scouting.org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Training or District Roundtables:</a:t>
            </a:r>
            <a:endParaRPr dirty="0"/>
          </a:p>
          <a:p>
            <a:pPr marL="682625" marR="0" lvl="1" indent="-23018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Units pick-up and sign-out cards. </a:t>
            </a:r>
            <a:endParaRPr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1 :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Camp Card Sales begins </a:t>
            </a:r>
          </a:p>
          <a:p>
            <a:pPr marR="0" lvl="1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31:</a:t>
            </a:r>
          </a:p>
          <a:p>
            <a:pPr marL="461963" lvl="3" indent="-4762">
              <a:spcBef>
                <a:spcPts val="300"/>
              </a:spcBef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Camp Card Contracts due back to the DEs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12: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Camp Card Sales ends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Final date to return unsold cards</a:t>
            </a:r>
            <a:endParaRPr dirty="0"/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Final payment due</a:t>
            </a:r>
          </a:p>
        </p:txBody>
      </p:sp>
      <p:sp>
        <p:nvSpPr>
          <p:cNvPr id="118" name="Google Shape;118;p7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IMPORTANT DATES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599537" y="1603880"/>
            <a:ext cx="82593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1963" marR="0" lvl="0" indent="-46196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 Card Guide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and Youth Sales Flyers</a:t>
            </a:r>
            <a:endParaRPr dirty="0"/>
          </a:p>
          <a:p>
            <a:pPr marL="461962" marR="0" lvl="0" indent="-461962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Contract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 dirty="0">
                <a:solidFill>
                  <a:schemeClr val="lt1"/>
                </a:solidFill>
              </a:rPr>
              <a:t>Spreadsheet to track Scout sales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285148" y="239110"/>
            <a:ext cx="858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</a:t>
            </a:r>
            <a:b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SALES DOCUMENTS ONLINE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/>
        </p:nvSpPr>
        <p:spPr>
          <a:xfrm>
            <a:off x="-174300" y="787868"/>
            <a:ext cx="9318300" cy="537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10 camp cards-earn 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exclusive camp card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patch</a:t>
            </a:r>
            <a:endParaRPr dirty="0"/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25 camp cards-receive a movie ticket</a:t>
            </a:r>
            <a:endParaRPr dirty="0"/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50 camp cards-receive a $25 Amazon gift card</a:t>
            </a: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75 camp cards-receive another $25 Amazon gift card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100 camp cards-receive an additional $50 Amazon card</a:t>
            </a:r>
          </a:p>
          <a:p>
            <a:pPr marL="457200" marR="0" lvl="1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-An Additional $25 Amazon Gift Card for every 25 camp cards sold above $100!!!!!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(Unit MUST have account paid in full, 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cards returned, and scout tracking sheet returned by June 12</a:t>
            </a:r>
            <a:r>
              <a:rPr lang="en-US" sz="2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qualify. Gift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cards will be distributed after June 12</a:t>
            </a:r>
            <a:r>
              <a:rPr lang="en-US" sz="2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/unit account settled.) </a:t>
            </a:r>
            <a:endParaRPr sz="28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0" y="0"/>
            <a:ext cx="8585334" cy="137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NEW FOR 2025:</a:t>
            </a:r>
            <a:b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endParaRPr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180325" y="1206050"/>
            <a:ext cx="88266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Use the Camp Card Sale to train Scouts in public speaking, sales, service, and courteousness:</a:t>
            </a:r>
            <a:endParaRPr sz="2800" dirty="0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marL="798513" marR="0" lvl="1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 play and practice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Scouts should wear their uniforms while selling Camp Cards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say “thank you,” even to those who don’t buy a card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 Scout families understand they are not just selling Camp Cards – they are selling character, a better community, and all the benefits of Scouting</a:t>
            </a:r>
            <a:endParaRPr dirty="0"/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Emphasize that every card sold helps a Scout go to camp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 Card sales may qualify for some requirements towards the Salesmanship Merit Badge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9346</TotalTime>
  <Words>1161</Words>
  <Application>Microsoft Office PowerPoint</Application>
  <PresentationFormat>On-screen Show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Roboto Slab Medium</vt:lpstr>
      <vt:lpstr>Calibri</vt:lpstr>
      <vt:lpstr>Roboto Slab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Bonus Offers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Hassy</dc:creator>
  <cp:lastModifiedBy>Alison Harrison</cp:lastModifiedBy>
  <cp:revision>25</cp:revision>
  <cp:lastPrinted>2024-01-17T22:21:59Z</cp:lastPrinted>
  <dcterms:created xsi:type="dcterms:W3CDTF">2015-02-24T20:26:25Z</dcterms:created>
  <dcterms:modified xsi:type="dcterms:W3CDTF">2025-02-28T17:59:42Z</dcterms:modified>
  <cp:contentStatus/>
</cp:coreProperties>
</file>