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7" r:id="rId4"/>
    <p:sldId id="264" r:id="rId5"/>
    <p:sldId id="256" r:id="rId6"/>
    <p:sldId id="259" r:id="rId7"/>
    <p:sldId id="260" r:id="rId8"/>
    <p:sldId id="261" r:id="rId9"/>
    <p:sldId id="268" r:id="rId10"/>
    <p:sldId id="265" r:id="rId11"/>
    <p:sldId id="262" r:id="rId12"/>
    <p:sldId id="266" r:id="rId13"/>
    <p:sldId id="263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Lawrence Co596" userId="20d4101c-d4b1-414d-8cbe-839c80596b4e" providerId="ADAL" clId="{2BA3F398-F6CF-4AEE-99E4-A9A6EB9246AE}"/>
    <pc:docChg chg="modSld">
      <pc:chgData name="Bill Lawrence Co596" userId="20d4101c-d4b1-414d-8cbe-839c80596b4e" providerId="ADAL" clId="{2BA3F398-F6CF-4AEE-99E4-A9A6EB9246AE}" dt="2024-09-30T15:28:28.518" v="0" actId="20577"/>
      <pc:docMkLst>
        <pc:docMk/>
      </pc:docMkLst>
      <pc:sldChg chg="modSp mod">
        <pc:chgData name="Bill Lawrence Co596" userId="20d4101c-d4b1-414d-8cbe-839c80596b4e" providerId="ADAL" clId="{2BA3F398-F6CF-4AEE-99E4-A9A6EB9246AE}" dt="2024-09-30T15:28:28.518" v="0" actId="20577"/>
        <pc:sldMkLst>
          <pc:docMk/>
          <pc:sldMk cId="1774568739" sldId="262"/>
        </pc:sldMkLst>
        <pc:spChg chg="mod">
          <ac:chgData name="Bill Lawrence Co596" userId="20d4101c-d4b1-414d-8cbe-839c80596b4e" providerId="ADAL" clId="{2BA3F398-F6CF-4AEE-99E4-A9A6EB9246AE}" dt="2024-09-30T15:28:28.518" v="0" actId="20577"/>
          <ac:spMkLst>
            <pc:docMk/>
            <pc:sldMk cId="1774568739" sldId="262"/>
            <ac:spMk id="3" creationId="{7F747072-0E1C-9F65-891D-D5564D2D05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0EFA-23AD-A400-6698-767E6959F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32D42-0678-C73D-B3C6-3A62D5EC0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38C40-FBB2-80CF-BEDD-5130B14D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D02C8-5892-647D-4C01-BCB3214E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83E38-3358-526F-738B-F7955257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0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ACA9-B650-1534-A52E-DF6118AF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0CECC-300B-F693-01D3-E86AD9B68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CFF5C-6951-A52E-301D-618C565F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9BBA1-E241-1CB4-49EA-455E4DA1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DAE9-5C91-7531-6918-630F366B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54EE07-8B84-16C6-7CCE-302AFC8CB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35693-43AC-910D-50C8-F81B4B6E5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394A5-0023-712D-ABEC-9AA11FA7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AAF55-3532-B004-5EAE-2786D766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911AD-81BB-BF89-1CC5-AD352824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040A-EAB2-E816-2291-9BB57A17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665C3-4439-ADE5-B462-EE87C063B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7880C-704C-46BC-EBED-95F16BBA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FDCCE-BB10-00A9-DEEB-2E01FADE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4BE3F-0BFA-FE64-9869-E548ACB2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1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CB48-20BC-F213-D1CF-A0E423EB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AB435-2D22-A168-9EB7-84B6AFB6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2BFFE-350F-AEE3-6691-D6DD1930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9618-FF33-73F6-D78E-9304F68A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5B00D-7A8B-02E8-2D7E-D179DD1C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3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25CB-748B-4549-1D66-D0EF60E8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C7DC3-2DB4-0DE3-AC9B-394DFEADA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46E0D-55AD-1D35-AED7-8B71085F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33B28-D423-9289-43B4-A71FA1B6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4B34C-5545-0A7F-0F35-7633BCEA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1F961-ABCE-DDAC-525E-A5CB5337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6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21B1-204C-43B1-7F1A-E41BE5AD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6A29E-A462-CD10-4DDF-369E12531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9FE8A-E933-B6AE-3CE8-F1F07492C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CC79E-2311-2C01-97F6-2A4CE4DCC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C94CC-89AA-84EA-F42B-0EBF5324D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D6F5A-8654-9F9C-5789-F7DF73C1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AB3F6-80D3-3F87-A16A-ECE696C6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9C38A3-EDD9-9DE2-AE31-08463E46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6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2991-AC09-8F83-A213-892769A2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05379-9CC8-C35B-E941-70548A85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DAFD9-0E53-39B6-9A40-912EF61E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66BC8-2D2F-DF22-B453-FD50A486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9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24149-C8A0-B83E-799C-9993C63E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933D3-3A60-A1F9-9568-B1A170B4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98071-759A-D899-AC42-80BF871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5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9484-E372-8704-2B22-4F38FF66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A177-3AF5-48F5-70A5-F4591BD4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25143-51C7-333B-A771-1998934CA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DC2E3-926D-8B26-4246-F8A94E8A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1935E-A098-2DC8-4610-ADE8DC53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8733B-4163-7D68-8F5D-9CF864F2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5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EDC4-BE5B-6197-7412-1B013CB9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8DA02-1FD7-5223-5914-5B6BAE10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8AC5E-3DFC-2696-2185-0BA8BD796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75C65-B3AB-1D46-1A09-8601C0D2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2346F-3639-5E1A-965F-846E59DF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4C5F5-B652-85DD-38E7-FF98895D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8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A446F-D29C-13A4-EDDA-D80957B0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046E5-845C-7449-E6BE-13AA82A95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FBAE-404D-7C09-C143-AC52D465E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CF00A4-7C89-4B46-A596-9E058230482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F22B2-753D-D56C-C842-126E15175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AA218-AF83-D8FC-ADD4-D94C64C7F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D119B-6A7E-4018-86BD-43B46A4C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7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oreply@scouting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a white design on it&#10;&#10;Description automatically generated with medium confidence">
            <a:extLst>
              <a:ext uri="{FF2B5EF4-FFF2-40B4-BE49-F238E27FC236}">
                <a16:creationId xmlns:a16="http://schemas.microsoft.com/office/drawing/2014/main" id="{4F9A17BE-E06F-6C86-9A1F-9AC08FE40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813"/>
            <a:ext cx="12192000" cy="2401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A5925F-4621-3399-1C21-D71B1A47D7A2}"/>
              </a:ext>
            </a:extLst>
          </p:cNvPr>
          <p:cNvSpPr txBox="1"/>
          <p:nvPr/>
        </p:nvSpPr>
        <p:spPr>
          <a:xfrm>
            <a:off x="2236838" y="5289755"/>
            <a:ext cx="771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2024 Membership Renewal and Unit Renewal</a:t>
            </a:r>
          </a:p>
        </p:txBody>
      </p:sp>
      <p:pic>
        <p:nvPicPr>
          <p:cNvPr id="12" name="Picture 11" descr="A logo with blue and red text&#10;&#10;Description automatically generated">
            <a:extLst>
              <a:ext uri="{FF2B5EF4-FFF2-40B4-BE49-F238E27FC236}">
                <a16:creationId xmlns:a16="http://schemas.microsoft.com/office/drawing/2014/main" id="{9ED536AA-1AC1-CED5-A512-41EBF1398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28" y="531696"/>
            <a:ext cx="3343742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9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2785-2054-7A3E-B2B6-AA47CB49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2024 Membership Renewal Prices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783716-BF28-0875-BC4B-2E7B46981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895" y="2094271"/>
            <a:ext cx="11308648" cy="2616877"/>
          </a:xfrm>
          <a:prstGeom prst="rect">
            <a:avLst/>
          </a:prstGeom>
        </p:spPr>
      </p:pic>
      <p:pic>
        <p:nvPicPr>
          <p:cNvPr id="5" name="Picture 4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F7FC74C8-CBDC-46EF-860A-A503BDCB8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86AC-F202-4035-7028-8209D7DA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1581" cy="79508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Unit Renewal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47072-0E1C-9F65-891D-D5564D2D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207"/>
            <a:ext cx="10734368" cy="5152104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Getting  Ready:</a:t>
            </a:r>
          </a:p>
          <a:p>
            <a:r>
              <a:rPr lang="en-US" dirty="0"/>
              <a:t>60 – The Unit Renewal option becomes available to units on 10/01/2024, sixty days (i.e., two months) prior to the unit charter expiration date of 12/31/2024. </a:t>
            </a:r>
          </a:p>
          <a:p>
            <a:r>
              <a:rPr lang="en-US" dirty="0"/>
              <a:t>Key 3 + COR Delegate will get renewal notices by email.</a:t>
            </a:r>
          </a:p>
          <a:p>
            <a:r>
              <a:rPr lang="en-US" dirty="0"/>
              <a:t> 30 – Units should complete their renewals within the first thirty days after becoming eligible and must be completed prior to the unit charter expiration date (10/31/2024). </a:t>
            </a:r>
          </a:p>
          <a:p>
            <a:r>
              <a:rPr lang="en-US" dirty="0"/>
              <a:t>There is a sixty-day (i.e., two months) lapse period from the unit expiration date and then the unit will be dropped.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400" b="1" dirty="0"/>
              <a:t>It is critical that units begin preparing for Unit Renewal NOW:</a:t>
            </a:r>
          </a:p>
          <a:p>
            <a:r>
              <a:rPr lang="en-US" dirty="0"/>
              <a:t>Unit must have the required number of leadership positions filled:</a:t>
            </a:r>
          </a:p>
          <a:p>
            <a:pPr marL="0" indent="0">
              <a:buNone/>
            </a:pPr>
            <a:r>
              <a:rPr lang="en-US" sz="2100" dirty="0"/>
              <a:t>	Cub Scouts = 6 	Scouts BSA = 5 </a:t>
            </a:r>
          </a:p>
          <a:p>
            <a:r>
              <a:rPr lang="en-US" dirty="0"/>
              <a:t>Leaders must have current paid membership.</a:t>
            </a:r>
          </a:p>
          <a:p>
            <a:r>
              <a:rPr lang="en-US" dirty="0"/>
              <a:t>Leaders must have successfully completed background check and Youth Protection Training (YPT).</a:t>
            </a:r>
          </a:p>
          <a:p>
            <a:r>
              <a:rPr lang="en-US" dirty="0"/>
              <a:t>Leaders must have valid email addresses listed in the system.</a:t>
            </a:r>
          </a:p>
          <a:p>
            <a:r>
              <a:rPr lang="en-US" dirty="0"/>
              <a:t>Unit must have at least five registered Scouts of appropriate age/grade for the program.</a:t>
            </a:r>
          </a:p>
          <a:p>
            <a:r>
              <a:rPr lang="en-US" dirty="0"/>
              <a:t>Units with female Scouts must have at least one registered adult female leader</a:t>
            </a:r>
          </a:p>
        </p:txBody>
      </p:sp>
      <p:pic>
        <p:nvPicPr>
          <p:cNvPr id="4" name="Picture 3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CABB5B8E-0C8C-02A5-2221-CDFED77DD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6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EE2B-3BF0-611F-98FD-35EABCA5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Unit Renewal Timeline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F3F4E094-FBE5-B812-7BB0-CE0FEF954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591" y="1410941"/>
            <a:ext cx="2417210" cy="40243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Expiration Day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There is a 60 day (i.e., 2 month) lapse period; the unit is considered suspended during this time.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Units with an incomplete Unit Renewal will drop from the Council roster on 1/01/2025.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Members of dropped units become “Members without a unit” and will need to be assigned to a new unit.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Individual membership is valid for twelve months from the month in which registration started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DA01A66-87E4-1238-3349-277516DB0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380" y="1410941"/>
            <a:ext cx="2417210" cy="402431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T-30 Days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not delay in getting the Unit Renewal submitted as there could be delays in processing.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Submit the online renewal request regardless of the Unit Charter Agreement status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Council Registrar verifies Unit Renewal request, payment, and signed Unit Charter Agreement; any missing items or other issues must be resolved.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Council Registrar approves the Unit Renewal request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C9009E87-507D-A996-E870-38621CF0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790" y="1410941"/>
            <a:ext cx="2417210" cy="4024313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T-60 Days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 Renewal Champion logs into My.Scouting.org and submits online Unit Renewal request. Print a copy for the unit’s records.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 submits payment ($100) for the renewal. </a:t>
            </a:r>
            <a:endParaRPr lang="en-US" altLang="en-US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 Unit prints the Unit Charter Agreement, has it signed by the Unit Leader, COR, and Unit Commissioner, and then submits it to the Council.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FA7A512-5390-79E5-9A44-0E600C3B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98" y="1416843"/>
            <a:ext cx="2800211" cy="4983957"/>
          </a:xfrm>
          <a:prstGeom prst="rect">
            <a:avLst/>
          </a:prstGeom>
          <a:solidFill>
            <a:srgbClr val="FFE6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Communication and Planning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Determine a Unit Renewal Champion (should be one of the Key 3 or COR Delegate).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Verify login for My.Scouting.org.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Verify that the required positions are filled (Cubs=6; Others=5).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Verify that listed leaders have completed background check (lead time is six weeks for new registrations) and have completed or renewed Youth Protection Training (YPT) to be valid through 11/30/2024.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Leaders must have valid email addresses listed.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 must have at least five registered Scouts.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Print and review the Unit Charter Agreement.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0293B950-2138-85B2-E4B8-C7219B060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9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D304-F905-AD04-B657-5BF3CD6C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REQUIRED for Unit Renewal: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1FF58-79C6-1092-79D6-065BA4BF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5444613" cy="4652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Required for Unit Renewal:</a:t>
            </a:r>
          </a:p>
          <a:p>
            <a:r>
              <a:rPr lang="en-US" dirty="0"/>
              <a:t>Minimum number of positions filled (Cubs=6; Others=5).</a:t>
            </a:r>
          </a:p>
          <a:p>
            <a:r>
              <a:rPr lang="en-US" dirty="0"/>
              <a:t>Leaders must be 18+ years old and have successfully completed the background and YPT.</a:t>
            </a:r>
          </a:p>
          <a:p>
            <a:r>
              <a:rPr lang="en-US" dirty="0"/>
              <a:t>Unit has five registered Scouts of appropriate age/grade.</a:t>
            </a:r>
          </a:p>
          <a:p>
            <a:r>
              <a:rPr lang="en-US" dirty="0"/>
              <a:t>Unit Renewal request (online) and fee payment have been submitted. </a:t>
            </a:r>
          </a:p>
          <a:p>
            <a:r>
              <a:rPr lang="en-US" dirty="0"/>
              <a:t>Keep it simple and focus on what is needed for completing the Unit Renewal quickly. </a:t>
            </a:r>
          </a:p>
          <a:p>
            <a:r>
              <a:rPr lang="en-US" dirty="0"/>
              <a:t>The Unit Charter Agreement also needs to be printed, signed, and submitted, but this does not prevent the Unit Renewal process from being completed online.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64E90-DEF0-2FF9-83A1-704344BE7787}"/>
              </a:ext>
            </a:extLst>
          </p:cNvPr>
          <p:cNvSpPr txBox="1"/>
          <p:nvPr/>
        </p:nvSpPr>
        <p:spPr>
          <a:xfrm>
            <a:off x="6430297" y="1524000"/>
            <a:ext cx="5289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 required for Unit Renewal: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Membership Roster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Journey to Excellence (JTE)</a:t>
            </a:r>
          </a:p>
          <a:p>
            <a:r>
              <a:rPr lang="en-US" dirty="0"/>
              <a:t>Friends of Scouting (FOS) presentation scheduled JTE and Detailed Assessments are encouraged as part of Unit Service, but are no longer associated with the Unit Renewal process.</a:t>
            </a:r>
          </a:p>
        </p:txBody>
      </p:sp>
      <p:pic>
        <p:nvPicPr>
          <p:cNvPr id="5" name="Picture 4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C97EB051-28D8-8209-85D4-BE5A2E627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3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56FD-B996-E77B-28B9-09AFBDB1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1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Need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76C52-2318-2725-3A36-59F4D86F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994"/>
            <a:ext cx="10515600" cy="477847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the Membership Renewal and Unit Renewal pages at https://tidewaterbsa.com/renewals, including the FAQ and Resources listed at the bottom of the pages. These are all updated regularly to contain the latest information.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Attend Roundtable. Commissioners and other District volunteers regularly attend District Roundtables and will be able to answer your questions.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Contact your Unit Commissioner. Find their name and contact information at https://my.scouting.org &gt; Organization Manager &gt; Unit Dashboard &gt; Unit Summary &gt; Commissioners &gt; click on the name of the Commissioner listed. If you do not have a Unit Commissioner, then contact your District Commissioner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Contact your District Executive, their contact information can be found at https://tidewaterbsa.com/staff-directory/</a:t>
            </a:r>
          </a:p>
          <a:p>
            <a:pPr marL="0" indent="0">
              <a:buNone/>
            </a:pPr>
            <a:r>
              <a:rPr lang="en-US" dirty="0"/>
              <a:t>If the above options are unable to answer your questions or provide the necessary assistance, then you will be directed to somebody who can!</a:t>
            </a:r>
          </a:p>
        </p:txBody>
      </p:sp>
      <p:pic>
        <p:nvPicPr>
          <p:cNvPr id="4" name="Picture 3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B43B1884-57FE-13D9-2AB8-AE331B820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red chat bubbles&#10;&#10;Description automatically generated">
            <a:extLst>
              <a:ext uri="{FF2B5EF4-FFF2-40B4-BE49-F238E27FC236}">
                <a16:creationId xmlns:a16="http://schemas.microsoft.com/office/drawing/2014/main" id="{2D19244F-15E1-E638-ECD5-A5358C98B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80" y="790206"/>
            <a:ext cx="5839640" cy="5277587"/>
          </a:xfrm>
          <a:prstGeom prst="rect">
            <a:avLst/>
          </a:prstGeom>
        </p:spPr>
      </p:pic>
      <p:pic>
        <p:nvPicPr>
          <p:cNvPr id="4" name="Picture 3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12FFEE76-D624-E28D-ABAA-70D21DA88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2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46E8-FFFB-9A07-7BF3-5A825175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86D5C-688E-0156-DE0E-69007D2137D4}"/>
              </a:ext>
            </a:extLst>
          </p:cNvPr>
          <p:cNvSpPr txBox="1"/>
          <p:nvPr/>
        </p:nvSpPr>
        <p:spPr>
          <a:xfrm>
            <a:off x="1268361" y="2363656"/>
            <a:ext cx="48276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Membership Renewal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Unit Renewal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Q&amp;A</a:t>
            </a:r>
          </a:p>
        </p:txBody>
      </p:sp>
      <p:pic>
        <p:nvPicPr>
          <p:cNvPr id="17" name="Picture 16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27ED25CE-E2E4-91AD-B659-BD0492B445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65E5FD-D27C-6622-0867-AE238C4EA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38156"/>
            <a:ext cx="5430408" cy="35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25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with a red circle around it&#10;&#10;Description automatically generated">
            <a:extLst>
              <a:ext uri="{FF2B5EF4-FFF2-40B4-BE49-F238E27FC236}">
                <a16:creationId xmlns:a16="http://schemas.microsoft.com/office/drawing/2014/main" id="{596B6404-4E60-813C-725F-ECEA0787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14" y="1042654"/>
            <a:ext cx="9469171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0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388130B4-E903-3C98-C27A-6057A5243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9" y="618733"/>
            <a:ext cx="10297962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0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B9F2-0105-A41A-E402-9C8A4AB8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735" y="943896"/>
            <a:ext cx="10594898" cy="9240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Individual Membership Renewal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CF138-D90C-C27B-0265-67C35A222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7655" y="1828563"/>
            <a:ext cx="5279922" cy="442451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Starting 8/01/2023, all memberships are individual twelve-month terms.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 60 – Members will get renewal notices by email starting sixty days (i.e., two months) prior to expiration date.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30/15 – Reminder email messages will occur at thirty days (i.e., one month) and fifteen days prior to expiration date as well.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60 – There is a sixty-day (i.e., two months) lapse period from the date of expiration before the member will be dropped.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YES, it is possible for units to renew its own members.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DAAF6E-9E16-D6DC-D2A6-16202CB9E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94911"/>
              </p:ext>
            </p:extLst>
          </p:nvPr>
        </p:nvGraphicFramePr>
        <p:xfrm>
          <a:off x="894735" y="1828563"/>
          <a:ext cx="4230864" cy="4697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199">
                  <a:extLst>
                    <a:ext uri="{9D8B030D-6E8A-4147-A177-3AD203B41FA5}">
                      <a16:colId xmlns:a16="http://schemas.microsoft.com/office/drawing/2014/main" val="2248220009"/>
                    </a:ext>
                  </a:extLst>
                </a:gridCol>
                <a:gridCol w="1454958">
                  <a:extLst>
                    <a:ext uri="{9D8B030D-6E8A-4147-A177-3AD203B41FA5}">
                      <a16:colId xmlns:a16="http://schemas.microsoft.com/office/drawing/2014/main" val="3031807026"/>
                    </a:ext>
                  </a:extLst>
                </a:gridCol>
                <a:gridCol w="1527707">
                  <a:extLst>
                    <a:ext uri="{9D8B030D-6E8A-4147-A177-3AD203B41FA5}">
                      <a16:colId xmlns:a16="http://schemas.microsoft.com/office/drawing/2014/main" val="800449828"/>
                    </a:ext>
                  </a:extLst>
                </a:gridCol>
              </a:tblGrid>
              <a:tr h="948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60 Day*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Notice Expiration Date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60 Day* Lapse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0494569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6/1/2024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7/31/2024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9/30/2024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2571055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7/1/2024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8/31/2024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10/31/2024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4602233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8/1/2024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9/30/2024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11/30/2024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7755162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9/1/2024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highlight>
                            <a:srgbClr val="E8E8E8"/>
                          </a:highlight>
                        </a:rPr>
                        <a:t>10/31/2024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12/31/2024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6923938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10/1/2024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11/30/2024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1/31/2025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96697425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11/1/2024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12/31/2024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highlight>
                            <a:srgbClr val="E8E8E8"/>
                          </a:highlight>
                        </a:rPr>
                        <a:t>2/28/2025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8769769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12/1/2024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1/31/2025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3/31/2025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018450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1/1/2025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2/28/2025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4/30/2025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7550406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2/1/2025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3/31/2025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5/31/2025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5470236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3/1/2025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4/30/2025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highlight>
                            <a:srgbClr val="E8E8E8"/>
                          </a:highlight>
                        </a:rPr>
                        <a:t>6/30/2025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0865697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4/1/2025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5/31/2025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7/31/2025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2343131"/>
                  </a:ext>
                </a:extLst>
              </a:tr>
              <a:tr h="312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highlight>
                            <a:srgbClr val="E8E8E8"/>
                          </a:highlight>
                        </a:rPr>
                        <a:t>5/1/2025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highlight>
                            <a:srgbClr val="E8E8E8"/>
                          </a:highlight>
                        </a:rPr>
                        <a:t>6/30/2025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highlight>
                            <a:srgbClr val="E8E8E8"/>
                          </a:highlight>
                        </a:rPr>
                        <a:t>8/31/2025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8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44943978"/>
                  </a:ext>
                </a:extLst>
              </a:tr>
            </a:tbl>
          </a:graphicData>
        </a:graphic>
      </p:graphicFrame>
      <p:pic>
        <p:nvPicPr>
          <p:cNvPr id="5" name="Picture 4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D7F79037-AD68-F399-E039-1BB231A8A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3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9806-88AF-C6EE-B46F-F3876E5C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Individual Membership Renewal-Unit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862F-CEB6-9D3F-A7D5-F1494858A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757"/>
            <a:ext cx="10515600" cy="1412960"/>
          </a:xfrm>
        </p:spPr>
        <p:txBody>
          <a:bodyPr/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Starting in August, Scouting membership registration for youth and adults is now annual, rather than pro-rated to December.  Parents and leaders can either renew and pay their registration online or the unit can renew it for them.  Units need to look at their membership on a monthly basis to make sure members renew on time and approve renewals. 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7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9B3D8697-A77E-9D98-130F-956A1DEBC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  <p:pic>
        <p:nvPicPr>
          <p:cNvPr id="6" name="Picture 5" descr="A yellow and green paper with black text&#10;&#10;Description automatically generated">
            <a:extLst>
              <a:ext uri="{FF2B5EF4-FFF2-40B4-BE49-F238E27FC236}">
                <a16:creationId xmlns:a16="http://schemas.microsoft.com/office/drawing/2014/main" id="{17A36FB7-9C2C-4DA6-2507-6E231AA2C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9" y="2400862"/>
            <a:ext cx="8874006" cy="37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7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D786-B0DA-E02B-266C-4EBB63D1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Unit Monthly Membership Renewal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68C3E-023B-2627-0FE3-2B602A18F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3"/>
            <a:ext cx="10291916" cy="4813104"/>
          </a:xfrm>
        </p:spPr>
        <p:txBody>
          <a:bodyPr>
            <a:normAutofit fontScale="92500" lnSpcReduction="10000"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Make sure registered leaders and parents/guardians have valid email addresses listed in the system</a:t>
            </a:r>
            <a:endParaRPr lang="en-US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Communicate with registered leaders whose registration and YPT expire within the 60- and 30-day window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400" dirty="0">
                <a:solidFill>
                  <a:srgbClr val="000000"/>
                </a:solidFill>
                <a:latin typeface="Arial Narrow" panose="020B0606020202030204" pitchFamily="34" charset="0"/>
              </a:rPr>
              <a:t>Notify 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families know if they and/or their Scout are set to expire within 60 and/or 30 days</a:t>
            </a:r>
            <a:endParaRPr lang="en-US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Approve leaders and Scouts who have renewed or will renew online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Submit payment and roster to the council, if unit pays for their members registration fees.  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If members registration has expired, inform them that adults cannot serve as leaders, youth cannot participate, work on advancement and both leader and youth </a:t>
            </a:r>
            <a:r>
              <a:rPr lang="en-US" sz="2400" kern="1400" dirty="0">
                <a:solidFill>
                  <a:srgbClr val="000000"/>
                </a:solidFill>
                <a:latin typeface="Arial Narrow" panose="020B0606020202030204" pitchFamily="34" charset="0"/>
              </a:rPr>
              <a:t>could 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lose use of online Scouting tools.  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7F40A3E8-CAAD-D0EE-713F-2A898C2EF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1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6E8BAE-130D-ECB7-9899-3DC4872F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2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Membership Renewal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57AAA9-5940-CC50-7A07-6A35FC5AA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7524"/>
            <a:ext cx="5181600" cy="48594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It is CRITICAL that email addresses are correct in the system for:</a:t>
            </a:r>
          </a:p>
          <a:p>
            <a:r>
              <a:rPr lang="en-US" dirty="0"/>
              <a:t>Registered adult members.</a:t>
            </a:r>
          </a:p>
          <a:p>
            <a:r>
              <a:rPr lang="en-US" dirty="0"/>
              <a:t>Parent/guardian(s) linked to youth members.</a:t>
            </a:r>
          </a:p>
          <a:p>
            <a:pPr marL="0" indent="0">
              <a:buNone/>
            </a:pPr>
            <a:r>
              <a:rPr lang="en-US" dirty="0"/>
              <a:t>Email messages will be sent from the My.Scouting.org system directly to the associated members from </a:t>
            </a:r>
            <a:r>
              <a:rPr lang="en-US" dirty="0">
                <a:hlinkClick r:id="rId2"/>
              </a:rPr>
              <a:t>noreply@scouting.org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Members may get multiple messages depending on their various positions.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3D7C26-3B90-84D8-E806-6B4D9BAD6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7525"/>
            <a:ext cx="5181600" cy="13371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member will receive a payment receipt through email after the membership renewal process is completed</a:t>
            </a:r>
          </a:p>
        </p:txBody>
      </p:sp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74123061-76AE-E638-FE7D-38E02779D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8065"/>
            <a:ext cx="4845587" cy="3303488"/>
          </a:xfrm>
          <a:prstGeom prst="rect">
            <a:avLst/>
          </a:prstGeom>
        </p:spPr>
      </p:pic>
      <p:pic>
        <p:nvPicPr>
          <p:cNvPr id="11" name="Picture 10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32CFA498-E74E-1A78-5480-1CF8106C72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3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27A79-E339-5E68-89C4-65938686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Two Ways to Pay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7FD9B-009A-C66C-3E80-AE21B4F7C1B1}"/>
              </a:ext>
            </a:extLst>
          </p:cNvPr>
          <p:cNvSpPr txBox="1"/>
          <p:nvPr/>
        </p:nvSpPr>
        <p:spPr>
          <a:xfrm>
            <a:off x="1406012" y="2328550"/>
            <a:ext cx="359860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MEMBERS PAY DIRECTLY </a:t>
            </a:r>
          </a:p>
          <a:p>
            <a:endParaRPr lang="en-US" dirty="0"/>
          </a:p>
          <a:p>
            <a:r>
              <a:rPr lang="en-US" dirty="0"/>
              <a:t>Members renew and pay for their own memberships and/or the memberships of Scout youth in their families without involving the unit. </a:t>
            </a:r>
          </a:p>
          <a:p>
            <a:endParaRPr lang="en-US" dirty="0"/>
          </a:p>
          <a:p>
            <a:r>
              <a:rPr lang="en-US" dirty="0"/>
              <a:t>Payment is made by the individual members/families either online or offline at the Tidewater Council Scout Service Center.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CFCC7-CD00-AC0B-1E2A-51C6863D979D}"/>
              </a:ext>
            </a:extLst>
          </p:cNvPr>
          <p:cNvSpPr txBox="1"/>
          <p:nvPr/>
        </p:nvSpPr>
        <p:spPr>
          <a:xfrm>
            <a:off x="7062020" y="2328550"/>
            <a:ext cx="3723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UNIT PAYS FOR MEMBERS </a:t>
            </a:r>
          </a:p>
          <a:p>
            <a:endParaRPr lang="en-US" dirty="0"/>
          </a:p>
          <a:p>
            <a:r>
              <a:rPr lang="en-US" dirty="0"/>
              <a:t>Units can select members (individual adults and/or Scouts) to renew and pay for when their memberships come due. </a:t>
            </a:r>
          </a:p>
          <a:p>
            <a:endParaRPr lang="en-US" dirty="0"/>
          </a:p>
          <a:p>
            <a:r>
              <a:rPr lang="en-US" dirty="0"/>
              <a:t>Unit funds are used to make payment online or offline at the Tidewater Council Scout Service Center.</a:t>
            </a:r>
          </a:p>
        </p:txBody>
      </p:sp>
      <p:pic>
        <p:nvPicPr>
          <p:cNvPr id="6" name="Picture 5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4D814CE9-9075-BA8E-86B0-B28218BD4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900"/>
          <a:stretch/>
        </p:blipFill>
        <p:spPr>
          <a:xfrm>
            <a:off x="9848523" y="5648156"/>
            <a:ext cx="2343477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59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10455</TotalTime>
  <Words>1383</Words>
  <Application>Microsoft Office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Arial Black</vt:lpstr>
      <vt:lpstr>Arial Narrow</vt:lpstr>
      <vt:lpstr>Calibri</vt:lpstr>
      <vt:lpstr>Symbol</vt:lpstr>
      <vt:lpstr>Wingdings</vt:lpstr>
      <vt:lpstr>Office Theme</vt:lpstr>
      <vt:lpstr>PowerPoint Presentation</vt:lpstr>
      <vt:lpstr>Agenda</vt:lpstr>
      <vt:lpstr>PowerPoint Presentation</vt:lpstr>
      <vt:lpstr>PowerPoint Presentation</vt:lpstr>
      <vt:lpstr>Individual Membership Renewal</vt:lpstr>
      <vt:lpstr>Individual Membership Renewal-Unit Timeline</vt:lpstr>
      <vt:lpstr>Unit Monthly Membership Renewal Checklist</vt:lpstr>
      <vt:lpstr>Membership Renewal</vt:lpstr>
      <vt:lpstr>Two Ways to Pay</vt:lpstr>
      <vt:lpstr>2024 Membership Renewal Prices</vt:lpstr>
      <vt:lpstr>Unit Renewal</vt:lpstr>
      <vt:lpstr>Unit Renewal Timeline</vt:lpstr>
      <vt:lpstr>REQUIRED for Unit Renewal: </vt:lpstr>
      <vt:lpstr>Need Help?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Lawrence Co596</dc:creator>
  <cp:lastModifiedBy>Bill Lawrence Co596</cp:lastModifiedBy>
  <cp:revision>2</cp:revision>
  <dcterms:created xsi:type="dcterms:W3CDTF">2024-09-02T21:13:51Z</dcterms:created>
  <dcterms:modified xsi:type="dcterms:W3CDTF">2024-09-30T15:28:39Z</dcterms:modified>
</cp:coreProperties>
</file>