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g8EYHD/KPWzVhZPJEXYtbWF1z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56293B-2444-44F2-BD94-F651F757BA14}">
  <a:tblStyle styleId="{B056293B-2444-44F2-BD94-F651F757BA1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CD5701-FFC9-4CE1-BE9B-5F2ABED5EA1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c31a4860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c31a48600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dc31a48600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popcornstore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pecatonicariverpopcorn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uting.org/wp-content/uploads/2023/05/Fiscal_Policies_and_Procedures_for_BSA_Units_May_2023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dewaterbsa.com/2023popcornsale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5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/>
          <p:nvPr/>
        </p:nvSpPr>
        <p:spPr>
          <a:xfrm>
            <a:off x="0" y="4023809"/>
            <a:ext cx="11016943" cy="2262375"/>
          </a:xfrm>
          <a:custGeom>
            <a:avLst/>
            <a:gdLst/>
            <a:ahLst/>
            <a:cxnLst/>
            <a:rect l="l" t="t" r="r" b="b"/>
            <a:pathLst>
              <a:path w="11016943" h="2262375" extrusionOk="0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rgbClr val="262626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 txBox="1"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/>
              <a:t>Welcome to the 4</a:t>
            </a:r>
            <a:r>
              <a:rPr lang="en-US" sz="3600" baseline="30000"/>
              <a:t>th</a:t>
            </a:r>
            <a:r>
              <a:rPr lang="en-US" sz="3600"/>
              <a:t> Annual POPCORN 101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2400"/>
              <a:t>Popcorn Season Fundamentals for Unit Kernels, Committee Chairs, Treasurers, and anyone interested in the wonderful world of all things popcorn!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dc31a48600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275" y="444975"/>
            <a:ext cx="8125425" cy="609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The Budget</a:t>
            </a:r>
            <a:endParaRPr/>
          </a:p>
        </p:txBody>
      </p:sp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4810259" y="378691"/>
            <a:ext cx="7160068" cy="605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Importance of the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Covers unit activities and costs for the year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Break it down to a sales goal for each Scout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Parents want to know where their money goes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Transparency of money flow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Many ways to format a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Pack Tiers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	-Identifies benefits at certain sales levels.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Popcorn Kernel-Treasurer-Committee Chair- Cub/Scoutmaster relationship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1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 txBox="1">
            <a:spLocks noGrp="1"/>
          </p:cNvSpPr>
          <p:nvPr>
            <p:ph type="title"/>
          </p:nvPr>
        </p:nvSpPr>
        <p:spPr>
          <a:xfrm>
            <a:off x="138545" y="586855"/>
            <a:ext cx="3529543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Before the Corn</a:t>
            </a:r>
            <a:endParaRPr sz="4000" strike="sngStrike">
              <a:solidFill>
                <a:srgbClr val="FFFFFF"/>
              </a:solidFill>
            </a:endParaRPr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1"/>
          </p:nvPr>
        </p:nvSpPr>
        <p:spPr>
          <a:xfrm>
            <a:off x="4448175" y="171450"/>
            <a:ext cx="3363900" cy="6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Council leadership and Council Kernel meet with vendor to establish contract. (Feb/Mar)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 kernels start making their plan. (≈March)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101 Training (May)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Units establish their budget and sales goal. (Jun/Jul)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June: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Seasonal Training #1</a:t>
            </a:r>
            <a:endParaRPr sz="1600"/>
          </a:p>
          <a:p>
            <a:pPr marL="45720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sz="1600"/>
              <a:t>Aug Lowe’s dates released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July: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Remaining Lowe’s S/S dates released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Seasonal Training #2</a:t>
            </a:r>
            <a:endParaRPr/>
          </a:p>
          <a:p>
            <a:pPr marL="517525" lvl="1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Units hold kickoff party </a:t>
            </a:r>
            <a:br>
              <a:rPr lang="en-US" sz="1600"/>
            </a:br>
            <a:r>
              <a:rPr lang="en-US" sz="1600"/>
              <a:t>-Kernel discusses plan and,</a:t>
            </a:r>
            <a:br>
              <a:rPr lang="en-US" sz="1600"/>
            </a:br>
            <a:r>
              <a:rPr lang="en-US" sz="1600"/>
              <a:t>-Hands out supplies:</a:t>
            </a:r>
            <a:endParaRPr/>
          </a:p>
          <a:p>
            <a:pPr marL="91440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 Sign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Money envelopes 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Order form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Large unit money envelope</a:t>
            </a:r>
            <a:endParaRPr/>
          </a:p>
          <a:p>
            <a:pPr marL="974725" lvl="2" indent="-120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Tasting kit</a:t>
            </a:r>
            <a:endParaRPr/>
          </a:p>
          <a:p>
            <a:pPr marL="514350" lvl="2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Units submit their first order.</a:t>
            </a:r>
            <a:endParaRPr/>
          </a:p>
        </p:txBody>
      </p:sp>
      <p:pic>
        <p:nvPicPr>
          <p:cNvPr id="217" name="Google Shape;217;p11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188" r="2732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 txBox="1">
            <a:spLocks noGrp="1"/>
          </p:cNvSpPr>
          <p:nvPr>
            <p:ph type="title"/>
          </p:nvPr>
        </p:nvSpPr>
        <p:spPr>
          <a:xfrm>
            <a:off x="138545" y="586855"/>
            <a:ext cx="3529543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Product Arrival</a:t>
            </a:r>
            <a:endParaRPr/>
          </a:p>
        </p:txBody>
      </p:sp>
      <p:sp>
        <p:nvSpPr>
          <p:cNvPr id="229" name="Google Shape;229;p12"/>
          <p:cNvSpPr txBox="1">
            <a:spLocks noGrp="1"/>
          </p:cNvSpPr>
          <p:nvPr>
            <p:ph type="body" idx="1"/>
          </p:nvPr>
        </p:nvSpPr>
        <p:spPr>
          <a:xfrm>
            <a:off x="4581727" y="649480"/>
            <a:ext cx="3025303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4 orders submitted ≈2 weeks prior to arrival date (key to our success?)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First Thursday in August Semi truck delivers 1st product order</a:t>
            </a:r>
            <a:br>
              <a:rPr lang="en-US" sz="2000"/>
            </a:br>
            <a:r>
              <a:rPr lang="en-US" sz="2000"/>
              <a:t>-Helpers pick up product that day (vice making appt).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Subsequent orders arrive:</a:t>
            </a:r>
            <a:br>
              <a:rPr lang="en-US" sz="2000"/>
            </a:br>
            <a:r>
              <a:rPr lang="en-US" sz="2000"/>
              <a:t>-Early September</a:t>
            </a:r>
            <a:br>
              <a:rPr lang="en-US" sz="2000"/>
            </a:br>
            <a:r>
              <a:rPr lang="en-US" sz="2000"/>
              <a:t>-Early October</a:t>
            </a:r>
            <a:br>
              <a:rPr lang="en-US" sz="2000"/>
            </a:br>
            <a:r>
              <a:rPr lang="en-US" sz="2000"/>
              <a:t>-Mid November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Paid for in advance when ordered.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All payments due. </a:t>
            </a:r>
            <a:endParaRPr/>
          </a:p>
        </p:txBody>
      </p:sp>
      <p:pic>
        <p:nvPicPr>
          <p:cNvPr id="230" name="Google Shape;230;p12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9188" r="27327"/>
          <a:stretch/>
        </p:blipFill>
        <p:spPr>
          <a:xfrm>
            <a:off x="8109502" y="10"/>
            <a:ext cx="4082498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3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3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Personal Sales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1371599" y="2318197"/>
            <a:ext cx="9724031" cy="373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Door to door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Best to have product in hand.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Keep the chocolate products cool.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Take order form to work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Friends, neighbors, local family members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Online (30% Commission</a:t>
            </a:r>
            <a:r>
              <a:rPr lang="en-US" sz="2000"/>
              <a:t>) </a:t>
            </a:r>
            <a:r>
              <a:rPr lang="en-US" sz="2000" b="0" i="0" u="sng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http://www.prpopcornstore.com/</a:t>
            </a:r>
            <a:endParaRPr sz="2000">
              <a:solidFill>
                <a:srgbClr val="00B0F0"/>
              </a:solidFill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Kernel establishes account for each Scout </a:t>
            </a:r>
            <a:r>
              <a:rPr lang="en-US" sz="2000" u="sng">
                <a:solidFill>
                  <a:schemeClr val="hlink"/>
                </a:solidFill>
                <a:hlinkClick r:id="rId4"/>
              </a:rPr>
              <a:t>pecatonicariverpopcorn.com</a:t>
            </a:r>
            <a:endParaRPr sz="240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Email from ‘Pops’ (?)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Include these sales for Scout’s prize total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Free shipping</a:t>
            </a:r>
            <a:endParaRPr/>
          </a:p>
        </p:txBody>
      </p:sp>
      <p:pic>
        <p:nvPicPr>
          <p:cNvPr id="242" name="Google Shape;24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60600" y="2789350"/>
            <a:ext cx="1373699" cy="137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87025" y="5022925"/>
            <a:ext cx="1373699" cy="13736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4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4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4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4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Show &amp; Sells</a:t>
            </a:r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358775" y="1802040"/>
            <a:ext cx="11176000" cy="497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Selling in front of a business, at an event in public,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Talk to store/event manager to set up.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Have paper trail of booking </a:t>
            </a:r>
            <a:br>
              <a:rPr lang="en-US" sz="1600"/>
            </a:br>
            <a:r>
              <a:rPr lang="en-US" sz="1600"/>
              <a:t>confirmation and resolve conflicts professionally.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Understand and follow THEIR rules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Ask parents for places where they might have connections.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Cubs- work in pairs with 2 parents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Certain companies restricted (Home Depot, Wawa, etc.)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Break out the bling (Unit flag, tablecloth, home made décor, etc.)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Keep meltables cool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Bring membership flyers/joining information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Keep notebook with several order forms to show product, a tracking sheet and money envelope for each shift, money box with petty cash ($100), and credit card device/app.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Track inventory throughout the sale. Scout’s sales can get lost if cash/credit sale is not documented correctly.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  <p:pic>
        <p:nvPicPr>
          <p:cNvPr id="255" name="Google Shape;255;p14" descr="A group of people at a tab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40896" y="1795349"/>
            <a:ext cx="4322479" cy="3241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Popcorn Kickoff Party</a:t>
            </a:r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body" idx="1"/>
          </p:nvPr>
        </p:nvSpPr>
        <p:spPr>
          <a:xfrm>
            <a:off x="247649" y="1425677"/>
            <a:ext cx="11834859" cy="522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Plan for this with your unit before submitting your first order, preferably. Find out if parents want extra product for door-to-door sales, taking order form to work,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Have your selling strategy in place prior to meeting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</a:t>
            </a:r>
            <a:r>
              <a:rPr lang="en-US" b="1" u="sng">
                <a:highlight>
                  <a:srgbClr val="FFFF00"/>
                </a:highlight>
              </a:rPr>
              <a:t>*STARTING EARLY IS THE KEY TO SUCCESS*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Form a Popcorn Crew based on unit size (Kernel, Treasurer, S&amp;S crew, Inventory crew)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 taste testing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Make it fun for kids and informative for parents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Use the popcorn guide as your reference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Discuss what Scouts should say to customer (Cubs)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Discuss use of show and sell tracker and credit card app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Will Scouts get credit for their shift, or all Scouts split the day??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1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Important information from Unit Kernel to parents</a:t>
            </a:r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1371599" y="1789472"/>
            <a:ext cx="9974827" cy="4773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Track items checked out to families (receipt book, text, etc.)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30 days to sell it or return it. MAKE SURE THEY UNDERSTAND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“Returns” are a financial loss to council if not sold or donated.  They do NOT get returned to the popcorn company.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Maintain neat records. Will submit copy of order forms for Winners Circle (&gt;/= $3000) prizes.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Parents need to know deadline dates for the 4 orders and submit their order to the Kernel prior to those dates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parents for their personal orders before each order is placed to ensure an adequate supply is on hand for Show and Sells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 not tap into Show and Sell stock to satisfy take-orders unless necessary. Utilize unit-to-unit transfers.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7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7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7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“How much should I get?”</a:t>
            </a:r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body" idx="1"/>
          </p:nvPr>
        </p:nvSpPr>
        <p:spPr>
          <a:xfrm>
            <a:off x="1145309" y="1764145"/>
            <a:ext cx="10201117" cy="479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Look at what was sold last year. Are the same Scouts selling this year?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Base it on YOUR plan: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What Show &amp; Sells are scheduled?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Which parents want to walk the neighborhood with their Scout?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 parents take order forms to work?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Have funding in unit’s bank acct to cover 60% of total retail for 1</a:t>
            </a:r>
            <a:r>
              <a:rPr lang="en-US" sz="2400" baseline="30000"/>
              <a:t>st</a:t>
            </a:r>
            <a:r>
              <a:rPr lang="en-US" sz="2400"/>
              <a:t> order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Plenty of opportunity to sell off first order.  (4 orders total)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8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8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8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8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8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“How much should I REALLY get?”</a:t>
            </a:r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body" idx="1"/>
          </p:nvPr>
        </p:nvSpPr>
        <p:spPr>
          <a:xfrm>
            <a:off x="1085849" y="1800225"/>
            <a:ext cx="10260577" cy="4763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$10 Classic Caramel always the biggest seller. 2022 Council sales ≈ 25% (13,019/52,441 units sold). Troop of 13 scouts sold 177 of 2116 cans; &gt;8%)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Caramel with Sea Salt another favorite (Council sales: 9% or 4815 cans)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Pick up all flavors and at least 1 of each of the top 3 non-returnables. You’ll sell it or transfer to another unit.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My unit sales in </a:t>
            </a:r>
            <a:r>
              <a:rPr lang="en-US">
                <a:solidFill>
                  <a:srgbClr val="FF0000"/>
                </a:solidFill>
              </a:rPr>
              <a:t>2020</a:t>
            </a:r>
            <a:r>
              <a:rPr lang="en-US"/>
              <a:t>/</a:t>
            </a:r>
            <a:r>
              <a:rPr lang="en-US">
                <a:solidFill>
                  <a:srgbClr val="2F5496"/>
                </a:solidFill>
              </a:rPr>
              <a:t>2021</a:t>
            </a:r>
            <a:r>
              <a:rPr lang="en-US"/>
              <a:t>/</a:t>
            </a:r>
            <a:r>
              <a:rPr lang="en-US">
                <a:solidFill>
                  <a:srgbClr val="548135"/>
                </a:solidFill>
              </a:rPr>
              <a:t>2022</a:t>
            </a:r>
            <a:r>
              <a:rPr lang="en-US"/>
              <a:t>/</a:t>
            </a:r>
            <a:r>
              <a:rPr lang="en-US">
                <a:solidFill>
                  <a:srgbClr val="7030A0"/>
                </a:solidFill>
              </a:rPr>
              <a:t>2023</a:t>
            </a:r>
            <a:r>
              <a:rPr lang="en-US"/>
              <a:t> respectively: Choc Lovers (</a:t>
            </a:r>
            <a:r>
              <a:rPr lang="en-US">
                <a:solidFill>
                  <a:srgbClr val="FF0000"/>
                </a:solidFill>
              </a:rPr>
              <a:t>6</a:t>
            </a:r>
            <a:r>
              <a:rPr lang="en-US"/>
              <a:t>/</a:t>
            </a:r>
            <a:r>
              <a:rPr lang="en-US">
                <a:solidFill>
                  <a:srgbClr val="2F5496"/>
                </a:solidFill>
              </a:rPr>
              <a:t>12</a:t>
            </a:r>
            <a:r>
              <a:rPr lang="en-US"/>
              <a:t>/</a:t>
            </a:r>
            <a:r>
              <a:rPr lang="en-US">
                <a:solidFill>
                  <a:srgbClr val="548135"/>
                </a:solidFill>
              </a:rPr>
              <a:t>7</a:t>
            </a:r>
            <a:r>
              <a:rPr lang="en-US"/>
              <a:t>/</a:t>
            </a:r>
            <a:r>
              <a:rPr lang="en-US">
                <a:solidFill>
                  <a:srgbClr val="7030A0"/>
                </a:solidFill>
              </a:rPr>
              <a:t>16</a:t>
            </a:r>
            <a:r>
              <a:rPr lang="en-US"/>
              <a:t>), Cheese Lovers (</a:t>
            </a:r>
            <a:r>
              <a:rPr lang="en-US">
                <a:solidFill>
                  <a:srgbClr val="FF0000"/>
                </a:solidFill>
              </a:rPr>
              <a:t>12</a:t>
            </a:r>
            <a:r>
              <a:rPr lang="en-US"/>
              <a:t>/</a:t>
            </a:r>
            <a:r>
              <a:rPr lang="en-US">
                <a:solidFill>
                  <a:srgbClr val="2F5496"/>
                </a:solidFill>
              </a:rPr>
              <a:t>20</a:t>
            </a:r>
            <a:r>
              <a:rPr lang="en-US"/>
              <a:t>/</a:t>
            </a:r>
            <a:r>
              <a:rPr lang="en-US">
                <a:solidFill>
                  <a:srgbClr val="548135"/>
                </a:solidFill>
              </a:rPr>
              <a:t>14</a:t>
            </a:r>
            <a:r>
              <a:rPr lang="en-US"/>
              <a:t>/</a:t>
            </a:r>
            <a:r>
              <a:rPr lang="en-US">
                <a:solidFill>
                  <a:srgbClr val="7030A0"/>
                </a:solidFill>
              </a:rPr>
              <a:t>13</a:t>
            </a:r>
            <a:r>
              <a:rPr lang="en-US"/>
              <a:t>), Trio (</a:t>
            </a:r>
            <a:r>
              <a:rPr lang="en-US">
                <a:solidFill>
                  <a:srgbClr val="FF0000"/>
                </a:solidFill>
              </a:rPr>
              <a:t>10</a:t>
            </a:r>
            <a:r>
              <a:rPr lang="en-US"/>
              <a:t>/</a:t>
            </a:r>
            <a:r>
              <a:rPr lang="en-US">
                <a:solidFill>
                  <a:srgbClr val="2F5496"/>
                </a:solidFill>
              </a:rPr>
              <a:t>15</a:t>
            </a:r>
            <a:r>
              <a:rPr lang="en-US"/>
              <a:t>/</a:t>
            </a:r>
            <a:r>
              <a:rPr lang="en-US">
                <a:solidFill>
                  <a:srgbClr val="548135"/>
                </a:solidFill>
              </a:rPr>
              <a:t>8</a:t>
            </a:r>
            <a:r>
              <a:rPr lang="en-US"/>
              <a:t>/</a:t>
            </a:r>
            <a:r>
              <a:rPr lang="en-US">
                <a:solidFill>
                  <a:srgbClr val="7030A0"/>
                </a:solidFill>
              </a:rPr>
              <a:t>17</a:t>
            </a:r>
            <a:r>
              <a:rPr lang="en-US"/>
              <a:t>).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Cheese and Trio usually returnable for limited time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When in doubt, talk to your District Kernel for guidance.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/>
              <a:t>**NOTE**Do not let meltables (Chocolates, Pretzels, Sea Salt Splash, etc.) melt. Store in house, not garage.  Products are subject to thunk test upon return.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Objectives	</a:t>
            </a:r>
            <a:endParaRPr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4810259" y="649480"/>
            <a:ext cx="6555347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120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Why do we sell?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Understanding the budget and its role in popcorn sales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Before the corn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Popcorn arrival date, then what?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Conducting personal sales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How to set up and conduct a Show and Sell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Information for families.  Conducting a popcorn kickoff/taste testing event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How much popcorn should I order?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Accepting credit cards and electronic payments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Tools available (Apps, FB page)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/>
              <a:t>Unit incentives</a:t>
            </a:r>
            <a:endParaRPr sz="1900" b="0" i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n-US" sz="1900" b="0" i="0"/>
              <a:t>Importance of communication within Popcorn Chain of Command. (Unit Kernel, District Kernel, Council Kernel, Popcorn Staff Advisor)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endParaRPr sz="1900" b="0" i="0"/>
          </a:p>
          <a:p>
            <a:pPr marL="0" lvl="0" indent="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endParaRPr sz="19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/>
          <p:nvPr/>
        </p:nvSpPr>
        <p:spPr>
          <a:xfrm>
            <a:off x="0" y="2"/>
            <a:ext cx="12192000" cy="6857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9"/>
          <p:cNvSpPr txBox="1">
            <a:spLocks noGrp="1"/>
          </p:cNvSpPr>
          <p:nvPr>
            <p:ph type="title"/>
          </p:nvPr>
        </p:nvSpPr>
        <p:spPr>
          <a:xfrm>
            <a:off x="1136398" y="471056"/>
            <a:ext cx="54275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Using Credit Card Apps</a:t>
            </a:r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1"/>
          </p:nvPr>
        </p:nvSpPr>
        <p:spPr>
          <a:xfrm>
            <a:off x="1136398" y="1256145"/>
            <a:ext cx="5427526" cy="4684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09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Utilize unit EIN and name on bank account (not your personal info) when establishing your account (1099-K)</a:t>
            </a:r>
            <a:endParaRPr/>
          </a:p>
          <a:p>
            <a:pPr marL="685800" lvl="1" indent="-2133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For more info,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https://www.scouting.org/wp-content/uploads/2023/05/Fiscal_Policies_and_Procedures_for_BSA_Units_May_2023.pdf</a:t>
            </a:r>
            <a:r>
              <a:rPr lang="en-US" sz="1600"/>
              <a:t> </a:t>
            </a: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600"/>
          </a:p>
          <a:p>
            <a:pPr marL="685800" lvl="1" indent="-2133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1600"/>
              <a:t>BSA does not endorse any credit processing vendor.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Different phone connections or Bluetooth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Card info can be inputted manually (will cost more)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App company takes their cut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Review transactions on your app at the end of the day to verify your S/S sales.</a:t>
            </a:r>
            <a:endParaRPr/>
          </a:p>
          <a:p>
            <a:pPr marL="228600" lvl="0" indent="-209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000"/>
              <a:t>More info on Pecatonica website.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pic>
        <p:nvPicPr>
          <p:cNvPr id="302" name="Google Shape;302;p19" descr="A picture containing cup, food, popcorn, plan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7805" r="15945" b="2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 extrusionOk="0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303" name="Google Shape;303;p19"/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  <a:gs pos="100000">
                <a:srgbClr val="000000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9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100000">
                <a:srgbClr val="2F5496"/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5" name="Google Shape;3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7875" y="2228375"/>
            <a:ext cx="1185401" cy="118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0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0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0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0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20"/>
          <p:cNvSpPr/>
          <p:nvPr/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0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2842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Calibri"/>
              <a:buNone/>
            </a:pPr>
            <a:r>
              <a:rPr lang="en-US" sz="3400">
                <a:solidFill>
                  <a:srgbClr val="FFFFFF"/>
                </a:solidFill>
              </a:rPr>
              <a:t>Communications and Tools	</a:t>
            </a:r>
            <a:endParaRPr/>
          </a:p>
        </p:txBody>
      </p:sp>
      <p:sp>
        <p:nvSpPr>
          <p:cNvPr id="318" name="Google Shape;318;p20"/>
          <p:cNvSpPr txBox="1">
            <a:spLocks noGrp="1"/>
          </p:cNvSpPr>
          <p:nvPr>
            <p:ph type="body" idx="1"/>
          </p:nvPr>
        </p:nvSpPr>
        <p:spPr>
          <a:xfrm>
            <a:off x="4905050" y="178275"/>
            <a:ext cx="6686700" cy="5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Sign up on Tidewater Council Popcorn Kernel FB group.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Lowe’s release dates, product swaps, real time updates,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Keep district and council informed of plans for excess inventory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Don’t order more if you have a large enough surplus for planned sales. Exchange with other units.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Kernel Tracker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Build or acquire a sales/inventory tracker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Notify parents of their Scout’s credit after S&amp;S. They can add line item to their Scout’s order form to document their Scout’s credit for each S&amp;S event.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0" i="0" u="none" strike="noStrike">
                <a:latin typeface="Arial"/>
                <a:ea typeface="Arial"/>
                <a:cs typeface="Arial"/>
                <a:sym typeface="Arial"/>
              </a:rPr>
              <a:t>Documentation of each Scout’s sales will be required for Winner’s Circle Prizes</a:t>
            </a:r>
            <a:endParaRPr sz="16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Pay on time. Get donations in when picking up next order.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Sign up on Tidewater Council Popcorn Kernel FB group.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319" name="Google Shape;3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150" y="5392450"/>
            <a:ext cx="1360700" cy="13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A9BEE4"/>
            </a:gs>
            <a:gs pos="83000">
              <a:srgbClr val="A9BEE4"/>
            </a:gs>
            <a:gs pos="100000">
              <a:srgbClr val="C5D3ED"/>
            </a:gs>
          </a:gsLst>
          <a:lin ang="5400000" scaled="0"/>
        </a:gra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Unit Incentives</a:t>
            </a:r>
            <a:endParaRPr/>
          </a:p>
        </p:txBody>
      </p:sp>
      <p:sp>
        <p:nvSpPr>
          <p:cNvPr id="325" name="Google Shape;32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 tier method to fund extras like registration, summer camp, etc.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Budget for unit prizes for certain sales goals in between council prize levels (e.g., </a:t>
            </a:r>
            <a:r>
              <a:rPr lang="en-US" b="0" i="0">
                <a:latin typeface="Calibri"/>
                <a:ea typeface="Calibri"/>
                <a:cs typeface="Calibri"/>
                <a:sym typeface="Calibri"/>
              </a:rPr>
              <a:t>$250, $750, $1,500</a:t>
            </a:r>
            <a:r>
              <a:rPr lang="en-US"/>
              <a:t>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Grab bag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Pizza party for unit goal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Pies in the face (paper plates vs good China)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Unit T-shirts/hoodies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>
            <a:spLocks noGrp="1"/>
          </p:cNvSpPr>
          <p:nvPr>
            <p:ph type="title"/>
          </p:nvPr>
        </p:nvSpPr>
        <p:spPr>
          <a:xfrm rot="10800000" flipH="1">
            <a:off x="3468414" y="1690685"/>
            <a:ext cx="4372303" cy="52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/>
          </a:p>
        </p:txBody>
      </p:sp>
      <p:graphicFrame>
        <p:nvGraphicFramePr>
          <p:cNvPr id="331" name="Google Shape;331;p22"/>
          <p:cNvGraphicFramePr/>
          <p:nvPr/>
        </p:nvGraphicFramePr>
        <p:xfrm>
          <a:off x="3103419" y="-250320"/>
          <a:ext cx="5578763" cy="721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578763" imgH="7219156" progId="AcroExch.Document.DC">
                  <p:embed/>
                </p:oleObj>
              </mc:Choice>
              <mc:Fallback>
                <p:oleObj r:id="rId3" imgW="5578763" imgH="7219156" progId="AcroExch.Document.DC">
                  <p:embed/>
                  <p:pic>
                    <p:nvPicPr>
                      <p:cNvPr id="331" name="Google Shape;331;p2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3103419" y="-250320"/>
                        <a:ext cx="5578763" cy="721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38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Show and Sell Tracker</a:t>
            </a:r>
            <a:endParaRPr/>
          </a:p>
        </p:txBody>
      </p:sp>
      <p:graphicFrame>
        <p:nvGraphicFramePr>
          <p:cNvPr id="337" name="Google Shape;337;p23"/>
          <p:cNvGraphicFramePr/>
          <p:nvPr/>
        </p:nvGraphicFramePr>
        <p:xfrm>
          <a:off x="766619" y="868218"/>
          <a:ext cx="10852700" cy="5791150"/>
        </p:xfrm>
        <a:graphic>
          <a:graphicData uri="http://schemas.openxmlformats.org/drawingml/2006/table">
            <a:tbl>
              <a:tblPr>
                <a:noFill/>
                <a:tableStyleId>{B056293B-2444-44F2-BD94-F651F757BA14}</a:tableStyleId>
              </a:tblPr>
              <a:tblGrid>
                <a:gridCol w="11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1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74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8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23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1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23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999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0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Shift number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Date and time                         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 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Scout #1 Name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Scout #2 Name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Scout #3 Name 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0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Product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Price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Previous shift's ending inventory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Your Shift's Starting inventory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Any items added mid-shift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CASH SALES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strike="noStrike" cap="none"/>
                        <a:t>CREDIT SALES</a:t>
                      </a:r>
                      <a:endParaRPr sz="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Anticipated Ending Inventory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Actual Ending Inventory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Total Number of each item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Total dollars of item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Cash Collected</a:t>
                      </a:r>
                      <a:endParaRPr sz="6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Credit Card Sales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rowSpan="18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u="sng" strike="noStrike" cap="none"/>
                        <a:t>Notes</a:t>
                      </a:r>
                      <a:endParaRPr sz="900" b="0" i="0" u="sng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Tally marks for each item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Tally marks for each item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Initial inventory + Added inventory - Number sold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Should match previous column numbers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3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Unit price times number sold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Total Dollars charged to credit card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Choc Lovers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$55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Cheese Lovers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$45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Classic Trio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$35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Maple Pecan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$30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Micro Double Butter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$30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Chocolate Pretzel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Peanut Butter Cup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Sea Salt Splash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Caramel Sea Salt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Trail Mix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Jalapeno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Cheddar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Micro Kettle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Micro Butter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$20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Cinnamon Roll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$15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9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Classic Caramel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$10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000000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0000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/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" u="none" strike="noStrike" cap="none">
                          <a:highlight>
                            <a:srgbClr val="D9D9D9"/>
                          </a:highlight>
                        </a:rPr>
                        <a:t> </a:t>
                      </a:r>
                      <a:endParaRPr sz="400" b="0" i="0" u="none" strike="noStrike" cap="none">
                        <a:solidFill>
                          <a:srgbClr val="000000"/>
                        </a:solidFill>
                        <a:highlight>
                          <a:srgbClr val="D9D9D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670200">
                <a:tc gridSpan="1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Total Sales in dollars for your shift</a:t>
                      </a:r>
                      <a:endParaRPr sz="7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Sum of column above $_______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Total Cash Collected for sales </a:t>
                      </a:r>
                      <a:r>
                        <a:rPr lang="en-US" sz="400" u="none" strike="noStrike" cap="none"/>
                        <a:t>(Sum of column above)</a:t>
                      </a:r>
                      <a:r>
                        <a:rPr lang="en-US" sz="500" u="none" strike="noStrike" cap="none"/>
                        <a:t> = </a:t>
                      </a:r>
                      <a:r>
                        <a:rPr lang="en-US" sz="700" u="none" strike="noStrike" cap="none"/>
                        <a:t>$_______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Total Credit Card Dollars Collected for sales</a:t>
                      </a:r>
                      <a:r>
                        <a:rPr lang="en-US" sz="300" u="none" strike="noStrike" cap="none"/>
                        <a:t> </a:t>
                      </a:r>
                      <a:r>
                        <a:rPr lang="en-US" sz="400" u="none" strike="noStrike" cap="none"/>
                        <a:t>(Sum of Column above) </a:t>
                      </a:r>
                      <a:r>
                        <a:rPr lang="en-US" sz="700" u="none" strike="noStrike" cap="none"/>
                        <a:t>$__________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00" u="none" strike="noStrike" cap="none"/>
                        <a:t>Sum of Credit Cards + Cash for sales </a:t>
                      </a:r>
                      <a:r>
                        <a:rPr lang="en-US" sz="400" u="none" strike="noStrike" cap="none"/>
                        <a:t>(should match Total Sales Box) </a:t>
                      </a:r>
                      <a:r>
                        <a:rPr lang="en-US" sz="700" u="none" strike="noStrike" cap="none"/>
                        <a:t>$_________</a:t>
                      </a:r>
                      <a:endParaRPr sz="5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405150">
                <a:tc gridSpan="11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" u="none" strike="noStrike" cap="none"/>
                        <a:t>Total Dollars in Donations collected for your shift</a:t>
                      </a:r>
                      <a:endParaRPr sz="6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u="none" strike="noStrike" cap="none"/>
                        <a:t>$____________________</a:t>
                      </a:r>
                      <a:endParaRPr sz="7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750" marR="2750" marT="27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4"/>
          <p:cNvSpPr txBox="1">
            <a:spLocks noGrp="1"/>
          </p:cNvSpPr>
          <p:nvPr>
            <p:ph type="title"/>
          </p:nvPr>
        </p:nvSpPr>
        <p:spPr>
          <a:xfrm>
            <a:off x="838200" y="267471"/>
            <a:ext cx="10515600" cy="629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Personal Tracker</a:t>
            </a:r>
            <a:endParaRPr/>
          </a:p>
        </p:txBody>
      </p:sp>
      <p:graphicFrame>
        <p:nvGraphicFramePr>
          <p:cNvPr id="343" name="Google Shape;343;p24"/>
          <p:cNvGraphicFramePr/>
          <p:nvPr/>
        </p:nvGraphicFramePr>
        <p:xfrm>
          <a:off x="665018" y="1246909"/>
          <a:ext cx="10688775" cy="5236725"/>
        </p:xfrm>
        <a:graphic>
          <a:graphicData uri="http://schemas.openxmlformats.org/drawingml/2006/table">
            <a:tbl>
              <a:tblPr>
                <a:noFill/>
                <a:tableStyleId>{36CD5701-FFC9-4CE1-BE9B-5F2ABED5EA1F}</a:tableStyleId>
              </a:tblPr>
              <a:tblGrid>
                <a:gridCol w="146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8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3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3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4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04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43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52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18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350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81435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48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61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Flavor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Price per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 sold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sales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40% profit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60% owed to council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PERSONAL SALES</a:t>
                      </a:r>
                      <a:endParaRPr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SHOW-N-SELL SALES</a:t>
                      </a:r>
                      <a:endParaRPr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SALES</a:t>
                      </a:r>
                      <a:endParaRPr/>
                    </a:p>
                  </a:txBody>
                  <a:tcPr marL="6250" marR="6250" marT="6250" marB="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Email Date</a:t>
                      </a:r>
                      <a:endParaRPr/>
                    </a:p>
                  </a:txBody>
                  <a:tcPr marL="6250" marR="6250" marT="625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Lovers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paid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Donation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S/S date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Sales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Donations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Sales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Online donation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Cheese Lovers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$27.00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3-Aug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1-Sep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 Trio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Maple Pecan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$60.00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$24.00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$36.00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Double Butter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Chocolate Pretzel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Peanut Butter Cup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 Salt Spalsh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Caramel Sea Salt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$75.00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$45.00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Trail Mix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Jalapeno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Cheddar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 Kettle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 Butter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Cinnamon Roll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$12.00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Classic Caramel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$50.00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$30.00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$260.00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$104.00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$156.00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sales 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$185.00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donations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$26.00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Grand Total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$211.00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8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35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/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250" marR="6250" marT="6250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5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25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5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5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5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District Popcorn Kernels</a:t>
            </a:r>
            <a:endParaRPr/>
          </a:p>
        </p:txBody>
      </p:sp>
      <p:sp>
        <p:nvSpPr>
          <p:cNvPr id="354" name="Google Shape;354;p25"/>
          <p:cNvSpPr txBox="1">
            <a:spLocks noGrp="1"/>
          </p:cNvSpPr>
          <p:nvPr>
            <p:ph type="body" idx="1"/>
          </p:nvPr>
        </p:nvSpPr>
        <p:spPr>
          <a:xfrm>
            <a:off x="184727" y="1740017"/>
            <a:ext cx="3851564" cy="311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i="0" u="none" strike="noStrike">
                <a:latin typeface="Arial"/>
                <a:ea typeface="Arial"/>
                <a:cs typeface="Arial"/>
                <a:sym typeface="Arial"/>
              </a:rPr>
              <a:t>Albemarle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i="0" u="none" strike="noStrike">
                <a:latin typeface="Arial"/>
                <a:ea typeface="Arial"/>
                <a:cs typeface="Arial"/>
                <a:sym typeface="Arial"/>
              </a:rPr>
              <a:t>Brenda Johnson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i="0" u="none" strike="noStrike">
                <a:latin typeface="Arial"/>
                <a:ea typeface="Arial"/>
                <a:cs typeface="Arial"/>
                <a:sym typeface="Arial"/>
              </a:rPr>
              <a:t>rick_brendalee@icloud.com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i="0" u="none" strike="noStrike">
                <a:latin typeface="Arial"/>
                <a:ea typeface="Arial"/>
                <a:cs typeface="Arial"/>
                <a:sym typeface="Arial"/>
              </a:rPr>
              <a:t>252-331-3853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i="0" u="none" strike="noStrike">
                <a:latin typeface="Arial"/>
                <a:ea typeface="Arial"/>
                <a:cs typeface="Arial"/>
                <a:sym typeface="Arial"/>
              </a:rPr>
              <a:t>Nann Jones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0" i="0" u="none" strike="noStrike">
                <a:latin typeface="Arial"/>
                <a:ea typeface="Arial"/>
                <a:cs typeface="Arial"/>
                <a:sym typeface="Arial"/>
              </a:rPr>
              <a:t>nannjones@hotmail.com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US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(252) 312-4391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i="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 txBox="1"/>
          <p:nvPr/>
        </p:nvSpPr>
        <p:spPr>
          <a:xfrm>
            <a:off x="3814618" y="1740017"/>
            <a:ext cx="362065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Princess Anne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Tony Montemurno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kerneltbaloney@gmail.com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757-635-0676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 Conway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19mconway84@gmail.com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757-510-6137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/>
          <p:nvPr/>
        </p:nvSpPr>
        <p:spPr>
          <a:xfrm>
            <a:off x="7980218" y="1740017"/>
            <a:ext cx="385156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Rivers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Rudy Nimmo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vtccgolf@gmail.com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540-230-7507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Clark Walters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crazyscout94@gmail.com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757-560-8647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Tammy Walters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crazybear127@yahoo.com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757-559-3726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360217" y="4910116"/>
            <a:ext cx="77955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Bayside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 Gilmore		   		Krista Dunn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Esgilmore@hotmail.com   	Krista.dunn1621@gmail.com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703-372-2059		   		</a:t>
            </a:r>
            <a:r>
              <a:rPr lang="en-US" sz="20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757-339-0609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6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6"/>
          <p:cNvSpPr/>
          <p:nvPr/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6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6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26"/>
          <p:cNvSpPr txBox="1"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>
                <a:solidFill>
                  <a:schemeClr val="lt1"/>
                </a:solidFill>
              </a:rPr>
              <a:t>Council Popcorn Personnel</a:t>
            </a:r>
            <a:endParaRPr/>
          </a:p>
        </p:txBody>
      </p:sp>
      <p:sp>
        <p:nvSpPr>
          <p:cNvPr id="368" name="Google Shape;368;p26"/>
          <p:cNvSpPr txBox="1">
            <a:spLocks noGrp="1"/>
          </p:cNvSpPr>
          <p:nvPr>
            <p:ph type="body" idx="1"/>
          </p:nvPr>
        </p:nvSpPr>
        <p:spPr>
          <a:xfrm>
            <a:off x="3861890" y="1806244"/>
            <a:ext cx="4291500" cy="16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1" i="0" u="none" strike="noStrike">
                <a:latin typeface="Arial"/>
                <a:ea typeface="Arial"/>
                <a:cs typeface="Arial"/>
                <a:sym typeface="Arial"/>
              </a:rPr>
              <a:t>Council Popcorn Kernel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 strike="noStrike">
                <a:latin typeface="Arial"/>
                <a:ea typeface="Arial"/>
                <a:cs typeface="Arial"/>
                <a:sym typeface="Arial"/>
              </a:rPr>
              <a:t>Erin Alford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erin@realresultsva.com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 b="0" i="0" u="none" strike="noStrike">
                <a:latin typeface="Arial"/>
                <a:ea typeface="Arial"/>
                <a:cs typeface="Arial"/>
                <a:sym typeface="Arial"/>
              </a:rPr>
              <a:t>757-943-7226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b="0" i="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/>
          <p:nvPr/>
        </p:nvSpPr>
        <p:spPr>
          <a:xfrm>
            <a:off x="262077" y="5274957"/>
            <a:ext cx="11491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Tidewater Council - Mary Jayne Breeden Council Service Center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1032 Heatherwood Drive, Virginia Beach, VA 23455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Popcorn Sale -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https://tidewaterbsa.com/2024popcornsale/</a:t>
            </a:r>
            <a:endParaRPr/>
          </a:p>
        </p:txBody>
      </p:sp>
      <p:sp>
        <p:nvSpPr>
          <p:cNvPr id="370" name="Google Shape;370;p26"/>
          <p:cNvSpPr txBox="1"/>
          <p:nvPr/>
        </p:nvSpPr>
        <p:spPr>
          <a:xfrm>
            <a:off x="5924750" y="3364075"/>
            <a:ext cx="6061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Popcorn Support Staff Advisor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Pam Samples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Pam.Samples@scouting.org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757-353-0609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71" name="Google Shape;371;p26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000" b="0" i="0" u="sng" strike="noStrike" cap="none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https://tidewaterbsa.com/2023popcornsale/</a:t>
            </a:r>
            <a:r>
              <a:rPr lang="en-US"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26"/>
          <p:cNvSpPr txBox="1"/>
          <p:nvPr/>
        </p:nvSpPr>
        <p:spPr>
          <a:xfrm>
            <a:off x="459350" y="3364075"/>
            <a:ext cx="54654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Popcorn Staff Advisor </a:t>
            </a:r>
            <a:r>
              <a:rPr lang="en-US" sz="180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Alison Harrison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popcorn@twchelpdesk.raiseaticket.com</a:t>
            </a:r>
            <a:endParaRPr sz="18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373" name="Google Shape;3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5425" y="5096300"/>
            <a:ext cx="1481901" cy="148190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In Conclusion. . . </a:t>
            </a:r>
            <a:endParaRPr/>
          </a:p>
        </p:txBody>
      </p:sp>
      <p:sp>
        <p:nvSpPr>
          <p:cNvPr id="379" name="Google Shape;37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Amount of sales required is based off a working budget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https://www.scouting.org/programs/scouts-bsa/troop-resources/program-planning-tools/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Help unload shipment when you can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Hold a kickoff party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Start early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Manage your inventory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Diversify your selling strategy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Communicate, Communicate, Communicate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28" descr="A picture containing cup, food, popcorn, plan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28"/>
          <p:cNvSpPr/>
          <p:nvPr/>
        </p:nvSpPr>
        <p:spPr>
          <a:xfrm flipH="1">
            <a:off x="0" y="998175"/>
            <a:ext cx="6017172" cy="5859825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8"/>
          <p:cNvSpPr txBox="1"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QUESTIONS?</a:t>
            </a:r>
            <a:endParaRPr/>
          </a:p>
        </p:txBody>
      </p:sp>
      <p:cxnSp>
        <p:nvCxnSpPr>
          <p:cNvPr id="387" name="Google Shape;387;p28"/>
          <p:cNvCxnSpPr/>
          <p:nvPr/>
        </p:nvCxnSpPr>
        <p:spPr>
          <a:xfrm>
            <a:off x="2287051" y="3337139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388" name="Google Shape;388;p28"/>
          <p:cNvSpPr txBox="1">
            <a:spLocks noGrp="1"/>
          </p:cNvSpPr>
          <p:nvPr>
            <p:ph type="body" idx="1"/>
          </p:nvPr>
        </p:nvSpPr>
        <p:spPr>
          <a:xfrm>
            <a:off x="525516" y="1913951"/>
            <a:ext cx="4593021" cy="142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"/>
          <p:cNvSpPr/>
          <p:nvPr/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/>
          <p:nvPr/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4472C4">
                  <a:alpha val="45882"/>
                </a:srgbClr>
              </a:gs>
              <a:gs pos="100000">
                <a:srgbClr val="4472C4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"/>
          <p:cNvSpPr/>
          <p:nvPr/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0">
                <a:srgbClr val="4472C4">
                  <a:alpha val="28627"/>
                </a:srgbClr>
              </a:gs>
              <a:gs pos="2000">
                <a:srgbClr val="4472C4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 rot="-964587">
            <a:off x="-501737" y="969718"/>
            <a:ext cx="390035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4472C4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8DA9DB">
                  <a:alpha val="10980"/>
                </a:srgbClr>
              </a:gs>
              <a:gs pos="100000">
                <a:srgbClr val="8DA9DB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 txBox="1">
            <a:spLocks noGrp="1"/>
          </p:cNvSpPr>
          <p:nvPr>
            <p:ph type="title"/>
          </p:nvPr>
        </p:nvSpPr>
        <p:spPr>
          <a:xfrm>
            <a:off x="323274" y="390782"/>
            <a:ext cx="3577700" cy="414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Why we do it </a:t>
            </a: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br>
              <a:rPr lang="en-US" sz="4000">
                <a:solidFill>
                  <a:srgbClr val="FFFFFF"/>
                </a:solidFill>
              </a:rPr>
            </a:br>
            <a:r>
              <a:rPr lang="en-US" sz="4000">
                <a:solidFill>
                  <a:srgbClr val="FFFFFF"/>
                </a:solidFill>
              </a:rPr>
              <a:t>Other </a:t>
            </a:r>
            <a:r>
              <a:rPr lang="en-US" sz="3600">
                <a:solidFill>
                  <a:srgbClr val="FFFFFF"/>
                </a:solidFill>
              </a:rPr>
              <a:t>Benefits of         Selling	</a:t>
            </a:r>
            <a:endParaRPr/>
          </a:p>
        </p:txBody>
      </p:sp>
      <p:grpSp>
        <p:nvGrpSpPr>
          <p:cNvPr id="128" name="Google Shape;128;p3"/>
          <p:cNvGrpSpPr/>
          <p:nvPr/>
        </p:nvGrpSpPr>
        <p:grpSpPr>
          <a:xfrm>
            <a:off x="4905052" y="650292"/>
            <a:ext cx="6963674" cy="5415163"/>
            <a:chOff x="0" y="138904"/>
            <a:chExt cx="6963674" cy="5415163"/>
          </a:xfrm>
        </p:grpSpPr>
        <p:sp>
          <p:nvSpPr>
            <p:cNvPr id="129" name="Google Shape;129;p3"/>
            <p:cNvSpPr/>
            <p:nvPr/>
          </p:nvSpPr>
          <p:spPr>
            <a:xfrm>
              <a:off x="0" y="572343"/>
              <a:ext cx="6963674" cy="672525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572343"/>
              <a:ext cx="6963674" cy="6725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40450" tIns="291575" rIns="540450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Highest commission in nation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48183" y="138904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379429" y="170150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Raise money for unit activities and needs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0" y="175390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DB78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48183" y="132046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F8763"/>
                </a:gs>
                <a:gs pos="50000">
                  <a:srgbClr val="E27542"/>
                </a:gs>
                <a:gs pos="100000">
                  <a:srgbClr val="CF643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379429" y="135171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earn prizes </a:t>
              </a: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0" y="261574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CB7C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48183" y="218230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08A76"/>
                </a:gs>
                <a:gs pos="50000">
                  <a:srgbClr val="CF795D"/>
                </a:gs>
                <a:gs pos="100000">
                  <a:srgbClr val="BD674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379429" y="221355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build camaraderie</a:t>
              </a: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0" y="347758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BC85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71014" y="3031216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39289"/>
                </a:gs>
                <a:gs pos="50000">
                  <a:srgbClr val="BF8275"/>
                </a:gs>
                <a:gs pos="100000">
                  <a:srgbClr val="AB706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402260" y="3062462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Scouts learn communication skills, salesmanship, and earning their own way</a:t>
              </a: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0" y="4339428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F93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48183" y="390598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79E9B"/>
                </a:gs>
                <a:gs pos="50000">
                  <a:srgbClr val="B0918E"/>
                </a:gs>
                <a:gs pos="100000">
                  <a:srgbClr val="9D7E7B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379429" y="393723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Build a foundation for Eagle project fundraising</a:t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0" y="5201267"/>
              <a:ext cx="6963674" cy="352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62581" y="4767828"/>
              <a:ext cx="5730692" cy="640079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EAEAE"/>
                </a:gs>
                <a:gs pos="50000">
                  <a:srgbClr val="A4A4A4"/>
                </a:gs>
                <a:gs pos="100000">
                  <a:srgbClr val="90909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93827" y="4799074"/>
              <a:ext cx="5668200" cy="5775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4225" tIns="0" rIns="184225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Can earn advancement requirements</a:t>
              </a:r>
              <a:endParaRPr/>
            </a:p>
          </p:txBody>
        </p:sp>
      </p:grpSp>
      <p:sp>
        <p:nvSpPr>
          <p:cNvPr id="148" name="Google Shape;148;p3"/>
          <p:cNvSpPr/>
          <p:nvPr/>
        </p:nvSpPr>
        <p:spPr>
          <a:xfrm>
            <a:off x="3382939" y="1008678"/>
            <a:ext cx="511051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822036" y="1967266"/>
            <a:ext cx="2835564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Cub</a:t>
            </a:r>
            <a:r>
              <a:rPr lang="en-US" sz="3600">
                <a:solidFill>
                  <a:srgbClr val="FFFFFF"/>
                </a:solidFill>
              </a:rPr>
              <a:t> S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cout Advancement</a:t>
            </a:r>
            <a:endParaRPr/>
          </a:p>
        </p:txBody>
      </p:sp>
      <p:pic>
        <p:nvPicPr>
          <p:cNvPr id="155" name="Google Shape;15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575" y="0"/>
            <a:ext cx="52978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/>
          <p:nvPr/>
        </p:nvSpPr>
        <p:spPr>
          <a:xfrm rot="-54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Scouts BSA Merit Badges</a:t>
            </a:r>
            <a:endParaRPr/>
          </a:p>
        </p:txBody>
      </p:sp>
      <p:pic>
        <p:nvPicPr>
          <p:cNvPr id="162" name="Google Shape;162;p5" descr="A picture containing text, clock, circle, screensho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59316" y="16724"/>
            <a:ext cx="5284883" cy="6841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0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Council Benefits</a:t>
            </a:r>
            <a:endParaRPr/>
          </a:p>
        </p:txBody>
      </p:sp>
      <p:pic>
        <p:nvPicPr>
          <p:cNvPr id="168" name="Google Shape;168;p6" descr="A picture containing text, screenshot, menu, fo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89513" y="1041205"/>
            <a:ext cx="4412974" cy="5712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26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New tent platforms at Site 2</a:t>
            </a:r>
            <a:endParaRPr/>
          </a:p>
        </p:txBody>
      </p:sp>
      <p:pic>
        <p:nvPicPr>
          <p:cNvPr id="175" name="Google Shape;175;p7" descr="A picture containing tree, outdoor, grass, plan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21165" y="824345"/>
            <a:ext cx="8044872" cy="6033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8" descr="A pile of wood in a fores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0426" y="719201"/>
            <a:ext cx="10811147" cy="5554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775" y="152400"/>
            <a:ext cx="8737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2405</Words>
  <Application>Microsoft Office PowerPoint</Application>
  <PresentationFormat>Widescreen</PresentationFormat>
  <Paragraphs>636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Office Theme</vt:lpstr>
      <vt:lpstr>Office Theme</vt:lpstr>
      <vt:lpstr>AcroExch.Document.DC</vt:lpstr>
      <vt:lpstr>Welcome to the 4th Annual POPCORN 101</vt:lpstr>
      <vt:lpstr>Objectives </vt:lpstr>
      <vt:lpstr>Why we do it     Other Benefits of         Selling </vt:lpstr>
      <vt:lpstr>Cub Scout Advancement</vt:lpstr>
      <vt:lpstr>Scouts BSA Merit Badges</vt:lpstr>
      <vt:lpstr>Council Benefits</vt:lpstr>
      <vt:lpstr>New tent platforms at Site 2</vt:lpstr>
      <vt:lpstr>PowerPoint Presentation</vt:lpstr>
      <vt:lpstr>PowerPoint Presentation</vt:lpstr>
      <vt:lpstr>PowerPoint Presentation</vt:lpstr>
      <vt:lpstr>The Budget</vt:lpstr>
      <vt:lpstr>Before the Corn</vt:lpstr>
      <vt:lpstr>Product Arrival</vt:lpstr>
      <vt:lpstr>Personal Sales</vt:lpstr>
      <vt:lpstr>Show &amp; Sells</vt:lpstr>
      <vt:lpstr>Popcorn Kickoff Party</vt:lpstr>
      <vt:lpstr>Important information from Unit Kernel to parents</vt:lpstr>
      <vt:lpstr>“How much should I get?”</vt:lpstr>
      <vt:lpstr>“How much should I REALLY get?”</vt:lpstr>
      <vt:lpstr>Using Credit Card Apps</vt:lpstr>
      <vt:lpstr>Communications and Tools </vt:lpstr>
      <vt:lpstr>Unit Incentives</vt:lpstr>
      <vt:lpstr>PowerPoint Presentation</vt:lpstr>
      <vt:lpstr>Show and Sell Tracker</vt:lpstr>
      <vt:lpstr>Personal Tracker</vt:lpstr>
      <vt:lpstr>District Popcorn Kernels</vt:lpstr>
      <vt:lpstr>Council Popcorn Personnel</vt:lpstr>
      <vt:lpstr>In Conclusion. . .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4th Annual POPCORN 101</dc:title>
  <dc:creator>Anthony Montemurno</dc:creator>
  <cp:lastModifiedBy>Alison Harrison</cp:lastModifiedBy>
  <cp:revision>1</cp:revision>
  <dcterms:created xsi:type="dcterms:W3CDTF">2021-04-12T12:58:21Z</dcterms:created>
  <dcterms:modified xsi:type="dcterms:W3CDTF">2024-05-30T12:23:47Z</dcterms:modified>
</cp:coreProperties>
</file>