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73" r:id="rId4"/>
    <p:sldId id="257" r:id="rId5"/>
    <p:sldId id="258" r:id="rId6"/>
    <p:sldId id="259" r:id="rId7"/>
    <p:sldId id="260" r:id="rId8"/>
    <p:sldId id="269" r:id="rId9"/>
    <p:sldId id="261" r:id="rId10"/>
    <p:sldId id="262" r:id="rId11"/>
    <p:sldId id="264" r:id="rId12"/>
    <p:sldId id="263" r:id="rId13"/>
    <p:sldId id="265" r:id="rId14"/>
    <p:sldId id="274" r:id="rId15"/>
    <p:sldId id="266" r:id="rId16"/>
    <p:sldId id="267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ples, Pamela" initials="SP" lastIdx="1" clrIdx="0">
    <p:extLst>
      <p:ext uri="{19B8F6BF-5375-455C-9EA6-DF929625EA0E}">
        <p15:presenceInfo xmlns:p15="http://schemas.microsoft.com/office/powerpoint/2012/main" userId="S::Pamela.Samples@cbn.org::133ea597-ebe7-4e2e-8ec8-9857e995a7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46459D-AD6F-4DA8-B1EC-387BD7E56DE3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C4F5CAF-E076-4D5F-8372-2E87E1194690}">
      <dgm:prSet/>
      <dgm:spPr/>
      <dgm:t>
        <a:bodyPr/>
        <a:lstStyle/>
        <a:p>
          <a:r>
            <a:rPr lang="en-US"/>
            <a:t>Raise money for activities</a:t>
          </a:r>
        </a:p>
      </dgm:t>
    </dgm:pt>
    <dgm:pt modelId="{BB7D470C-4E9E-4B20-A486-C17126CABC84}" type="parTrans" cxnId="{9391E05D-D601-4EBD-BF8B-C2944D668A80}">
      <dgm:prSet/>
      <dgm:spPr/>
      <dgm:t>
        <a:bodyPr/>
        <a:lstStyle/>
        <a:p>
          <a:endParaRPr lang="en-US"/>
        </a:p>
      </dgm:t>
    </dgm:pt>
    <dgm:pt modelId="{9167CE00-9DD9-4A52-9C61-3868C9037DCD}" type="sibTrans" cxnId="{9391E05D-D601-4EBD-BF8B-C2944D668A80}">
      <dgm:prSet/>
      <dgm:spPr/>
      <dgm:t>
        <a:bodyPr/>
        <a:lstStyle/>
        <a:p>
          <a:endParaRPr lang="en-US"/>
        </a:p>
      </dgm:t>
    </dgm:pt>
    <dgm:pt modelId="{DFFCCA97-B605-4FB6-A6E6-9C71F1A93BB6}">
      <dgm:prSet/>
      <dgm:spPr/>
      <dgm:t>
        <a:bodyPr/>
        <a:lstStyle/>
        <a:p>
          <a:r>
            <a:rPr lang="en-US"/>
            <a:t>Highest commissions in BSA</a:t>
          </a:r>
        </a:p>
      </dgm:t>
    </dgm:pt>
    <dgm:pt modelId="{22212F75-CFFF-4B35-9ABF-2AD6F6946689}" type="parTrans" cxnId="{EE5852DB-48DA-4448-BFBD-F908B8CFBBFD}">
      <dgm:prSet/>
      <dgm:spPr/>
      <dgm:t>
        <a:bodyPr/>
        <a:lstStyle/>
        <a:p>
          <a:endParaRPr lang="en-US"/>
        </a:p>
      </dgm:t>
    </dgm:pt>
    <dgm:pt modelId="{6DC2C617-56BF-4DF3-8007-5A606F0BD5B4}" type="sibTrans" cxnId="{EE5852DB-48DA-4448-BFBD-F908B8CFBBFD}">
      <dgm:prSet/>
      <dgm:spPr/>
      <dgm:t>
        <a:bodyPr/>
        <a:lstStyle/>
        <a:p>
          <a:endParaRPr lang="en-US"/>
        </a:p>
      </dgm:t>
    </dgm:pt>
    <dgm:pt modelId="{005C1CB8-FB91-4EE4-A199-2BB068F97E7B}">
      <dgm:prSet/>
      <dgm:spPr/>
      <dgm:t>
        <a:bodyPr/>
        <a:lstStyle/>
        <a:p>
          <a:r>
            <a:rPr lang="en-US" dirty="0"/>
            <a:t>Prizes- Need scout Pecatonica ID number</a:t>
          </a:r>
        </a:p>
      </dgm:t>
    </dgm:pt>
    <dgm:pt modelId="{D57432DE-72AA-489F-AE5C-412392E30A0F}" type="parTrans" cxnId="{D7FB24D6-44F4-4D79-A185-3011AA9614F6}">
      <dgm:prSet/>
      <dgm:spPr/>
      <dgm:t>
        <a:bodyPr/>
        <a:lstStyle/>
        <a:p>
          <a:endParaRPr lang="en-US"/>
        </a:p>
      </dgm:t>
    </dgm:pt>
    <dgm:pt modelId="{5FD887C5-8F76-42F4-8AB2-6FBDA808AD92}" type="sibTrans" cxnId="{D7FB24D6-44F4-4D79-A185-3011AA9614F6}">
      <dgm:prSet/>
      <dgm:spPr/>
      <dgm:t>
        <a:bodyPr/>
        <a:lstStyle/>
        <a:p>
          <a:endParaRPr lang="en-US"/>
        </a:p>
      </dgm:t>
    </dgm:pt>
    <dgm:pt modelId="{61CAA5E9-C321-4108-A104-D2EA9DDAC733}">
      <dgm:prSet/>
      <dgm:spPr/>
      <dgm:t>
        <a:bodyPr/>
        <a:lstStyle/>
        <a:p>
          <a:r>
            <a:rPr lang="en-US"/>
            <a:t>Learn salesmanship and earning their own way</a:t>
          </a:r>
        </a:p>
      </dgm:t>
    </dgm:pt>
    <dgm:pt modelId="{2990594C-9EA5-4019-A684-28FE285D5885}" type="parTrans" cxnId="{0634F5D0-9ACD-4DB7-B2C0-4EFADB720597}">
      <dgm:prSet/>
      <dgm:spPr/>
      <dgm:t>
        <a:bodyPr/>
        <a:lstStyle/>
        <a:p>
          <a:endParaRPr lang="en-US"/>
        </a:p>
      </dgm:t>
    </dgm:pt>
    <dgm:pt modelId="{F1ADE95E-5003-4CF0-A3BF-FCF46C6CA3BF}" type="sibTrans" cxnId="{0634F5D0-9ACD-4DB7-B2C0-4EFADB720597}">
      <dgm:prSet/>
      <dgm:spPr/>
      <dgm:t>
        <a:bodyPr/>
        <a:lstStyle/>
        <a:p>
          <a:endParaRPr lang="en-US"/>
        </a:p>
      </dgm:t>
    </dgm:pt>
    <dgm:pt modelId="{6F06305F-0FC1-4597-A4F5-4698029CC47F}">
      <dgm:prSet/>
      <dgm:spPr/>
      <dgm:t>
        <a:bodyPr/>
        <a:lstStyle/>
        <a:p>
          <a:r>
            <a:rPr lang="en-US"/>
            <a:t>Can earn advancement requirements</a:t>
          </a:r>
        </a:p>
      </dgm:t>
    </dgm:pt>
    <dgm:pt modelId="{887D9887-9F99-4995-9FA6-0BC600376E19}" type="parTrans" cxnId="{A57FC165-0EB9-4946-BA16-C8BE62B34205}">
      <dgm:prSet/>
      <dgm:spPr/>
      <dgm:t>
        <a:bodyPr/>
        <a:lstStyle/>
        <a:p>
          <a:endParaRPr lang="en-US"/>
        </a:p>
      </dgm:t>
    </dgm:pt>
    <dgm:pt modelId="{FD7B166C-3985-4341-A5EB-2597CB6C4AC3}" type="sibTrans" cxnId="{A57FC165-0EB9-4946-BA16-C8BE62B34205}">
      <dgm:prSet/>
      <dgm:spPr/>
      <dgm:t>
        <a:bodyPr/>
        <a:lstStyle/>
        <a:p>
          <a:endParaRPr lang="en-US"/>
        </a:p>
      </dgm:t>
    </dgm:pt>
    <dgm:pt modelId="{0267A36D-4DC2-417E-9F7F-BB3CD100A770}">
      <dgm:prSet/>
      <dgm:spPr/>
      <dgm:t>
        <a:bodyPr/>
        <a:lstStyle/>
        <a:p>
          <a:r>
            <a:rPr lang="en-US"/>
            <a:t>Scouts build camaraderie</a:t>
          </a:r>
        </a:p>
      </dgm:t>
    </dgm:pt>
    <dgm:pt modelId="{4ABA0D07-8E3D-4685-92BE-32491D388421}" type="parTrans" cxnId="{A0E8E799-A6E6-44BB-825F-90D4F3B266E2}">
      <dgm:prSet/>
      <dgm:spPr/>
      <dgm:t>
        <a:bodyPr/>
        <a:lstStyle/>
        <a:p>
          <a:endParaRPr lang="en-US"/>
        </a:p>
      </dgm:t>
    </dgm:pt>
    <dgm:pt modelId="{9828A3DC-6650-4301-A18A-4B986A889DF4}" type="sibTrans" cxnId="{A0E8E799-A6E6-44BB-825F-90D4F3B266E2}">
      <dgm:prSet/>
      <dgm:spPr/>
      <dgm:t>
        <a:bodyPr/>
        <a:lstStyle/>
        <a:p>
          <a:endParaRPr lang="en-US"/>
        </a:p>
      </dgm:t>
    </dgm:pt>
    <dgm:pt modelId="{F80BA7B0-4EBC-4CEF-8F6E-5B602CFDAAC3}">
      <dgm:prSet/>
      <dgm:spPr/>
      <dgm:t>
        <a:bodyPr/>
        <a:lstStyle/>
        <a:p>
          <a:r>
            <a:rPr lang="en-US"/>
            <a:t>Scouts learn communication skills</a:t>
          </a:r>
        </a:p>
      </dgm:t>
    </dgm:pt>
    <dgm:pt modelId="{07B9A96A-E249-4D62-9FE9-8F921AB747CB}" type="parTrans" cxnId="{3B0575BA-35CD-4657-A49F-F50B47EE5499}">
      <dgm:prSet/>
      <dgm:spPr/>
      <dgm:t>
        <a:bodyPr/>
        <a:lstStyle/>
        <a:p>
          <a:endParaRPr lang="en-US"/>
        </a:p>
      </dgm:t>
    </dgm:pt>
    <dgm:pt modelId="{3A534A96-28DC-4068-B986-75549D34A8AE}" type="sibTrans" cxnId="{3B0575BA-35CD-4657-A49F-F50B47EE5499}">
      <dgm:prSet/>
      <dgm:spPr/>
      <dgm:t>
        <a:bodyPr/>
        <a:lstStyle/>
        <a:p>
          <a:endParaRPr lang="en-US"/>
        </a:p>
      </dgm:t>
    </dgm:pt>
    <dgm:pt modelId="{5B836796-1A71-45A6-8252-9E0A4E8EAE14}">
      <dgm:prSet/>
      <dgm:spPr/>
      <dgm:t>
        <a:bodyPr/>
        <a:lstStyle/>
        <a:p>
          <a:r>
            <a:rPr lang="en-US"/>
            <a:t>Build a foundation for soliciting for Eagle projects</a:t>
          </a:r>
        </a:p>
      </dgm:t>
    </dgm:pt>
    <dgm:pt modelId="{40F4F710-C15B-426C-B30C-00CC40A2BFDF}" type="parTrans" cxnId="{06B7D4BF-E32E-4ED3-B676-7205EFD0C3B3}">
      <dgm:prSet/>
      <dgm:spPr/>
      <dgm:t>
        <a:bodyPr/>
        <a:lstStyle/>
        <a:p>
          <a:endParaRPr lang="en-US"/>
        </a:p>
      </dgm:t>
    </dgm:pt>
    <dgm:pt modelId="{2870B717-A17B-45E5-B957-D891CC8B37CF}" type="sibTrans" cxnId="{06B7D4BF-E32E-4ED3-B676-7205EFD0C3B3}">
      <dgm:prSet/>
      <dgm:spPr/>
      <dgm:t>
        <a:bodyPr/>
        <a:lstStyle/>
        <a:p>
          <a:endParaRPr lang="en-US"/>
        </a:p>
      </dgm:t>
    </dgm:pt>
    <dgm:pt modelId="{737A6F05-B0B2-4046-BB9C-B51ACFFDC398}" type="pres">
      <dgm:prSet presAssocID="{8946459D-AD6F-4DA8-B1EC-387BD7E56DE3}" presName="linear" presStyleCnt="0">
        <dgm:presLayoutVars>
          <dgm:dir/>
          <dgm:animLvl val="lvl"/>
          <dgm:resizeHandles val="exact"/>
        </dgm:presLayoutVars>
      </dgm:prSet>
      <dgm:spPr/>
    </dgm:pt>
    <dgm:pt modelId="{98F7F58C-AA4D-49E1-ABD7-6789097296F4}" type="pres">
      <dgm:prSet presAssocID="{5C4F5CAF-E076-4D5F-8372-2E87E1194690}" presName="parentLin" presStyleCnt="0"/>
      <dgm:spPr/>
    </dgm:pt>
    <dgm:pt modelId="{83DB90EA-9764-455B-BE6D-71D0676AB402}" type="pres">
      <dgm:prSet presAssocID="{5C4F5CAF-E076-4D5F-8372-2E87E1194690}" presName="parentLeftMargin" presStyleLbl="node1" presStyleIdx="0" presStyleCnt="5"/>
      <dgm:spPr/>
    </dgm:pt>
    <dgm:pt modelId="{89F27053-5913-4A17-920D-3711BC1B9041}" type="pres">
      <dgm:prSet presAssocID="{5C4F5CAF-E076-4D5F-8372-2E87E119469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F7D8ED9-D569-4FD5-ACD2-D0099D35090B}" type="pres">
      <dgm:prSet presAssocID="{5C4F5CAF-E076-4D5F-8372-2E87E1194690}" presName="negativeSpace" presStyleCnt="0"/>
      <dgm:spPr/>
    </dgm:pt>
    <dgm:pt modelId="{4165A2DB-0558-4F78-916C-19D50847E81A}" type="pres">
      <dgm:prSet presAssocID="{5C4F5CAF-E076-4D5F-8372-2E87E1194690}" presName="childText" presStyleLbl="conFgAcc1" presStyleIdx="0" presStyleCnt="5">
        <dgm:presLayoutVars>
          <dgm:bulletEnabled val="1"/>
        </dgm:presLayoutVars>
      </dgm:prSet>
      <dgm:spPr/>
    </dgm:pt>
    <dgm:pt modelId="{2A7D912B-9CA6-411D-9A78-71E82F5D7E0D}" type="pres">
      <dgm:prSet presAssocID="{9167CE00-9DD9-4A52-9C61-3868C9037DCD}" presName="spaceBetweenRectangles" presStyleCnt="0"/>
      <dgm:spPr/>
    </dgm:pt>
    <dgm:pt modelId="{75BA07DF-0C05-47E3-8056-24BE37255FDA}" type="pres">
      <dgm:prSet presAssocID="{6F06305F-0FC1-4597-A4F5-4698029CC47F}" presName="parentLin" presStyleCnt="0"/>
      <dgm:spPr/>
    </dgm:pt>
    <dgm:pt modelId="{96B1419D-F93A-4C46-A341-8FA689B2964E}" type="pres">
      <dgm:prSet presAssocID="{6F06305F-0FC1-4597-A4F5-4698029CC47F}" presName="parentLeftMargin" presStyleLbl="node1" presStyleIdx="0" presStyleCnt="5"/>
      <dgm:spPr/>
    </dgm:pt>
    <dgm:pt modelId="{C84B50F0-90D9-4A25-8293-B502E8DC462C}" type="pres">
      <dgm:prSet presAssocID="{6F06305F-0FC1-4597-A4F5-4698029CC47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F76FD3C-4A5E-4C99-94BE-24B91D3B8315}" type="pres">
      <dgm:prSet presAssocID="{6F06305F-0FC1-4597-A4F5-4698029CC47F}" presName="negativeSpace" presStyleCnt="0"/>
      <dgm:spPr/>
    </dgm:pt>
    <dgm:pt modelId="{85398E10-31F2-478F-B046-365524C272F9}" type="pres">
      <dgm:prSet presAssocID="{6F06305F-0FC1-4597-A4F5-4698029CC47F}" presName="childText" presStyleLbl="conFgAcc1" presStyleIdx="1" presStyleCnt="5">
        <dgm:presLayoutVars>
          <dgm:bulletEnabled val="1"/>
        </dgm:presLayoutVars>
      </dgm:prSet>
      <dgm:spPr/>
    </dgm:pt>
    <dgm:pt modelId="{F6F84F17-D7D7-4F58-A6B5-0B8685238696}" type="pres">
      <dgm:prSet presAssocID="{FD7B166C-3985-4341-A5EB-2597CB6C4AC3}" presName="spaceBetweenRectangles" presStyleCnt="0"/>
      <dgm:spPr/>
    </dgm:pt>
    <dgm:pt modelId="{7277E772-0EA4-4595-9AA6-F2047EEBF213}" type="pres">
      <dgm:prSet presAssocID="{0267A36D-4DC2-417E-9F7F-BB3CD100A770}" presName="parentLin" presStyleCnt="0"/>
      <dgm:spPr/>
    </dgm:pt>
    <dgm:pt modelId="{EBEA4421-5377-42D4-82E5-EC1A7B3C3BF0}" type="pres">
      <dgm:prSet presAssocID="{0267A36D-4DC2-417E-9F7F-BB3CD100A770}" presName="parentLeftMargin" presStyleLbl="node1" presStyleIdx="1" presStyleCnt="5"/>
      <dgm:spPr/>
    </dgm:pt>
    <dgm:pt modelId="{71B53E60-78C6-4C6B-B7F0-AD56FA52F2B7}" type="pres">
      <dgm:prSet presAssocID="{0267A36D-4DC2-417E-9F7F-BB3CD100A77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EB1CF5C-7D55-4F99-BF17-D22A76E9EA59}" type="pres">
      <dgm:prSet presAssocID="{0267A36D-4DC2-417E-9F7F-BB3CD100A770}" presName="negativeSpace" presStyleCnt="0"/>
      <dgm:spPr/>
    </dgm:pt>
    <dgm:pt modelId="{253DD1EF-586E-482E-931B-B6B3CEF8A28A}" type="pres">
      <dgm:prSet presAssocID="{0267A36D-4DC2-417E-9F7F-BB3CD100A770}" presName="childText" presStyleLbl="conFgAcc1" presStyleIdx="2" presStyleCnt="5">
        <dgm:presLayoutVars>
          <dgm:bulletEnabled val="1"/>
        </dgm:presLayoutVars>
      </dgm:prSet>
      <dgm:spPr/>
    </dgm:pt>
    <dgm:pt modelId="{99FAE2EE-6DBC-43AA-A129-B113BAA4DDF7}" type="pres">
      <dgm:prSet presAssocID="{9828A3DC-6650-4301-A18A-4B986A889DF4}" presName="spaceBetweenRectangles" presStyleCnt="0"/>
      <dgm:spPr/>
    </dgm:pt>
    <dgm:pt modelId="{8EBF91F1-CF07-4A0B-BAA0-CCEE5F44D331}" type="pres">
      <dgm:prSet presAssocID="{F80BA7B0-4EBC-4CEF-8F6E-5B602CFDAAC3}" presName="parentLin" presStyleCnt="0"/>
      <dgm:spPr/>
    </dgm:pt>
    <dgm:pt modelId="{C9DFEED7-F7F4-423C-A7C0-BD89389EACB8}" type="pres">
      <dgm:prSet presAssocID="{F80BA7B0-4EBC-4CEF-8F6E-5B602CFDAAC3}" presName="parentLeftMargin" presStyleLbl="node1" presStyleIdx="2" presStyleCnt="5"/>
      <dgm:spPr/>
    </dgm:pt>
    <dgm:pt modelId="{78A90C84-581A-40B8-AEA9-85114CBE3F1B}" type="pres">
      <dgm:prSet presAssocID="{F80BA7B0-4EBC-4CEF-8F6E-5B602CFDAAC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BE98642-1F11-41D9-8F9A-998DA6909159}" type="pres">
      <dgm:prSet presAssocID="{F80BA7B0-4EBC-4CEF-8F6E-5B602CFDAAC3}" presName="negativeSpace" presStyleCnt="0"/>
      <dgm:spPr/>
    </dgm:pt>
    <dgm:pt modelId="{05C4FAE2-43D6-402B-B862-462CA2C83FC5}" type="pres">
      <dgm:prSet presAssocID="{F80BA7B0-4EBC-4CEF-8F6E-5B602CFDAAC3}" presName="childText" presStyleLbl="conFgAcc1" presStyleIdx="3" presStyleCnt="5">
        <dgm:presLayoutVars>
          <dgm:bulletEnabled val="1"/>
        </dgm:presLayoutVars>
      </dgm:prSet>
      <dgm:spPr/>
    </dgm:pt>
    <dgm:pt modelId="{D3D94D51-2C85-498C-821D-A6F731EC0871}" type="pres">
      <dgm:prSet presAssocID="{3A534A96-28DC-4068-B986-75549D34A8AE}" presName="spaceBetweenRectangles" presStyleCnt="0"/>
      <dgm:spPr/>
    </dgm:pt>
    <dgm:pt modelId="{FBFE374A-9675-4599-B29A-9221F78C33A2}" type="pres">
      <dgm:prSet presAssocID="{5B836796-1A71-45A6-8252-9E0A4E8EAE14}" presName="parentLin" presStyleCnt="0"/>
      <dgm:spPr/>
    </dgm:pt>
    <dgm:pt modelId="{99CB1667-CED8-4140-BBFE-B57CEA993744}" type="pres">
      <dgm:prSet presAssocID="{5B836796-1A71-45A6-8252-9E0A4E8EAE14}" presName="parentLeftMargin" presStyleLbl="node1" presStyleIdx="3" presStyleCnt="5"/>
      <dgm:spPr/>
    </dgm:pt>
    <dgm:pt modelId="{FD589982-BA40-40D6-ACDF-A90755D00623}" type="pres">
      <dgm:prSet presAssocID="{5B836796-1A71-45A6-8252-9E0A4E8EAE14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7895B9D8-D30F-4264-ADBE-F357B8135A2D}" type="pres">
      <dgm:prSet presAssocID="{5B836796-1A71-45A6-8252-9E0A4E8EAE14}" presName="negativeSpace" presStyleCnt="0"/>
      <dgm:spPr/>
    </dgm:pt>
    <dgm:pt modelId="{57B07A67-87FD-4210-B720-BA47C318C0E9}" type="pres">
      <dgm:prSet presAssocID="{5B836796-1A71-45A6-8252-9E0A4E8EAE1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81DB903-2FC1-439C-A4A3-4B68A2979E9A}" type="presOf" srcId="{5C4F5CAF-E076-4D5F-8372-2E87E1194690}" destId="{83DB90EA-9764-455B-BE6D-71D0676AB402}" srcOrd="0" destOrd="0" presId="urn:microsoft.com/office/officeart/2005/8/layout/list1"/>
    <dgm:cxn modelId="{71299E1B-89D7-4027-8DBD-06CA4FA74478}" type="presOf" srcId="{5C4F5CAF-E076-4D5F-8372-2E87E1194690}" destId="{89F27053-5913-4A17-920D-3711BC1B9041}" srcOrd="1" destOrd="0" presId="urn:microsoft.com/office/officeart/2005/8/layout/list1"/>
    <dgm:cxn modelId="{F3EB1340-2EAE-453A-8AAD-1A719E5FAAF3}" type="presOf" srcId="{6F06305F-0FC1-4597-A4F5-4698029CC47F}" destId="{96B1419D-F93A-4C46-A341-8FA689B2964E}" srcOrd="0" destOrd="0" presId="urn:microsoft.com/office/officeart/2005/8/layout/list1"/>
    <dgm:cxn modelId="{0B233C40-7BD1-46F1-9C43-4779CC92F8A8}" type="presOf" srcId="{0267A36D-4DC2-417E-9F7F-BB3CD100A770}" destId="{71B53E60-78C6-4C6B-B7F0-AD56FA52F2B7}" srcOrd="1" destOrd="0" presId="urn:microsoft.com/office/officeart/2005/8/layout/list1"/>
    <dgm:cxn modelId="{9391E05D-D601-4EBD-BF8B-C2944D668A80}" srcId="{8946459D-AD6F-4DA8-B1EC-387BD7E56DE3}" destId="{5C4F5CAF-E076-4D5F-8372-2E87E1194690}" srcOrd="0" destOrd="0" parTransId="{BB7D470C-4E9E-4B20-A486-C17126CABC84}" sibTransId="{9167CE00-9DD9-4A52-9C61-3868C9037DCD}"/>
    <dgm:cxn modelId="{FBC0275E-6968-4963-89A9-DDD134336D01}" type="presOf" srcId="{5B836796-1A71-45A6-8252-9E0A4E8EAE14}" destId="{99CB1667-CED8-4140-BBFE-B57CEA993744}" srcOrd="0" destOrd="0" presId="urn:microsoft.com/office/officeart/2005/8/layout/list1"/>
    <dgm:cxn modelId="{18BF9645-F228-4BFC-AAD1-C61042E3A1EA}" type="presOf" srcId="{F80BA7B0-4EBC-4CEF-8F6E-5B602CFDAAC3}" destId="{C9DFEED7-F7F4-423C-A7C0-BD89389EACB8}" srcOrd="0" destOrd="0" presId="urn:microsoft.com/office/officeart/2005/8/layout/list1"/>
    <dgm:cxn modelId="{A57FC165-0EB9-4946-BA16-C8BE62B34205}" srcId="{8946459D-AD6F-4DA8-B1EC-387BD7E56DE3}" destId="{6F06305F-0FC1-4597-A4F5-4698029CC47F}" srcOrd="1" destOrd="0" parTransId="{887D9887-9F99-4995-9FA6-0BC600376E19}" sibTransId="{FD7B166C-3985-4341-A5EB-2597CB6C4AC3}"/>
    <dgm:cxn modelId="{E96F314E-6198-40C5-9495-1C6199A639A7}" type="presOf" srcId="{DFFCCA97-B605-4FB6-A6E6-9C71F1A93BB6}" destId="{4165A2DB-0558-4F78-916C-19D50847E81A}" srcOrd="0" destOrd="0" presId="urn:microsoft.com/office/officeart/2005/8/layout/list1"/>
    <dgm:cxn modelId="{4C28726E-A345-4E16-9DFB-63AADDFCA3B8}" type="presOf" srcId="{0267A36D-4DC2-417E-9F7F-BB3CD100A770}" destId="{EBEA4421-5377-42D4-82E5-EC1A7B3C3BF0}" srcOrd="0" destOrd="0" presId="urn:microsoft.com/office/officeart/2005/8/layout/list1"/>
    <dgm:cxn modelId="{A0E8E799-A6E6-44BB-825F-90D4F3B266E2}" srcId="{8946459D-AD6F-4DA8-B1EC-387BD7E56DE3}" destId="{0267A36D-4DC2-417E-9F7F-BB3CD100A770}" srcOrd="2" destOrd="0" parTransId="{4ABA0D07-8E3D-4685-92BE-32491D388421}" sibTransId="{9828A3DC-6650-4301-A18A-4B986A889DF4}"/>
    <dgm:cxn modelId="{3B0575BA-35CD-4657-A49F-F50B47EE5499}" srcId="{8946459D-AD6F-4DA8-B1EC-387BD7E56DE3}" destId="{F80BA7B0-4EBC-4CEF-8F6E-5B602CFDAAC3}" srcOrd="3" destOrd="0" parTransId="{07B9A96A-E249-4D62-9FE9-8F921AB747CB}" sibTransId="{3A534A96-28DC-4068-B986-75549D34A8AE}"/>
    <dgm:cxn modelId="{B959B0BD-CECB-4FCE-8E69-60D0B442C2A4}" type="presOf" srcId="{61CAA5E9-C321-4108-A104-D2EA9DDAC733}" destId="{4165A2DB-0558-4F78-916C-19D50847E81A}" srcOrd="0" destOrd="2" presId="urn:microsoft.com/office/officeart/2005/8/layout/list1"/>
    <dgm:cxn modelId="{06B7D4BF-E32E-4ED3-B676-7205EFD0C3B3}" srcId="{8946459D-AD6F-4DA8-B1EC-387BD7E56DE3}" destId="{5B836796-1A71-45A6-8252-9E0A4E8EAE14}" srcOrd="4" destOrd="0" parTransId="{40F4F710-C15B-426C-B30C-00CC40A2BFDF}" sibTransId="{2870B717-A17B-45E5-B957-D891CC8B37CF}"/>
    <dgm:cxn modelId="{6C765EC1-6B25-4848-9A93-6090FF17415F}" type="presOf" srcId="{6F06305F-0FC1-4597-A4F5-4698029CC47F}" destId="{C84B50F0-90D9-4A25-8293-B502E8DC462C}" srcOrd="1" destOrd="0" presId="urn:microsoft.com/office/officeart/2005/8/layout/list1"/>
    <dgm:cxn modelId="{02ED54CB-A730-4681-AB16-280C462998DA}" type="presOf" srcId="{5B836796-1A71-45A6-8252-9E0A4E8EAE14}" destId="{FD589982-BA40-40D6-ACDF-A90755D00623}" srcOrd="1" destOrd="0" presId="urn:microsoft.com/office/officeart/2005/8/layout/list1"/>
    <dgm:cxn modelId="{0634F5D0-9ACD-4DB7-B2C0-4EFADB720597}" srcId="{5C4F5CAF-E076-4D5F-8372-2E87E1194690}" destId="{61CAA5E9-C321-4108-A104-D2EA9DDAC733}" srcOrd="2" destOrd="0" parTransId="{2990594C-9EA5-4019-A684-28FE285D5885}" sibTransId="{F1ADE95E-5003-4CF0-A3BF-FCF46C6CA3BF}"/>
    <dgm:cxn modelId="{D7FB24D6-44F4-4D79-A185-3011AA9614F6}" srcId="{5C4F5CAF-E076-4D5F-8372-2E87E1194690}" destId="{005C1CB8-FB91-4EE4-A199-2BB068F97E7B}" srcOrd="1" destOrd="0" parTransId="{D57432DE-72AA-489F-AE5C-412392E30A0F}" sibTransId="{5FD887C5-8F76-42F4-8AB2-6FBDA808AD92}"/>
    <dgm:cxn modelId="{8BEC4BDA-F9A5-4C0F-904F-3271DA513E0A}" type="presOf" srcId="{8946459D-AD6F-4DA8-B1EC-387BD7E56DE3}" destId="{737A6F05-B0B2-4046-BB9C-B51ACFFDC398}" srcOrd="0" destOrd="0" presId="urn:microsoft.com/office/officeart/2005/8/layout/list1"/>
    <dgm:cxn modelId="{EE5852DB-48DA-4448-BFBD-F908B8CFBBFD}" srcId="{5C4F5CAF-E076-4D5F-8372-2E87E1194690}" destId="{DFFCCA97-B605-4FB6-A6E6-9C71F1A93BB6}" srcOrd="0" destOrd="0" parTransId="{22212F75-CFFF-4B35-9ABF-2AD6F6946689}" sibTransId="{6DC2C617-56BF-4DF3-8007-5A606F0BD5B4}"/>
    <dgm:cxn modelId="{4790A7EC-142A-43ED-B43D-370864AAB922}" type="presOf" srcId="{F80BA7B0-4EBC-4CEF-8F6E-5B602CFDAAC3}" destId="{78A90C84-581A-40B8-AEA9-85114CBE3F1B}" srcOrd="1" destOrd="0" presId="urn:microsoft.com/office/officeart/2005/8/layout/list1"/>
    <dgm:cxn modelId="{FCEAABFE-B284-43BC-B02A-EBB406A946A1}" type="presOf" srcId="{005C1CB8-FB91-4EE4-A199-2BB068F97E7B}" destId="{4165A2DB-0558-4F78-916C-19D50847E81A}" srcOrd="0" destOrd="1" presId="urn:microsoft.com/office/officeart/2005/8/layout/list1"/>
    <dgm:cxn modelId="{9FB6CBA2-757F-4428-A313-5779E43CD132}" type="presParOf" srcId="{737A6F05-B0B2-4046-BB9C-B51ACFFDC398}" destId="{98F7F58C-AA4D-49E1-ABD7-6789097296F4}" srcOrd="0" destOrd="0" presId="urn:microsoft.com/office/officeart/2005/8/layout/list1"/>
    <dgm:cxn modelId="{7C1FACF0-54B1-4848-972E-03BAB5A3E5BE}" type="presParOf" srcId="{98F7F58C-AA4D-49E1-ABD7-6789097296F4}" destId="{83DB90EA-9764-455B-BE6D-71D0676AB402}" srcOrd="0" destOrd="0" presId="urn:microsoft.com/office/officeart/2005/8/layout/list1"/>
    <dgm:cxn modelId="{0B57B072-2D38-4519-94FE-E09A7865B89A}" type="presParOf" srcId="{98F7F58C-AA4D-49E1-ABD7-6789097296F4}" destId="{89F27053-5913-4A17-920D-3711BC1B9041}" srcOrd="1" destOrd="0" presId="urn:microsoft.com/office/officeart/2005/8/layout/list1"/>
    <dgm:cxn modelId="{A807C0FE-0101-4D71-9C90-F399A08F5370}" type="presParOf" srcId="{737A6F05-B0B2-4046-BB9C-B51ACFFDC398}" destId="{DF7D8ED9-D569-4FD5-ACD2-D0099D35090B}" srcOrd="1" destOrd="0" presId="urn:microsoft.com/office/officeart/2005/8/layout/list1"/>
    <dgm:cxn modelId="{31BBD90A-0C63-4977-848E-2D3882F38548}" type="presParOf" srcId="{737A6F05-B0B2-4046-BB9C-B51ACFFDC398}" destId="{4165A2DB-0558-4F78-916C-19D50847E81A}" srcOrd="2" destOrd="0" presId="urn:microsoft.com/office/officeart/2005/8/layout/list1"/>
    <dgm:cxn modelId="{108BDE7B-8B9C-482C-9442-A9B87F1B3C8E}" type="presParOf" srcId="{737A6F05-B0B2-4046-BB9C-B51ACFFDC398}" destId="{2A7D912B-9CA6-411D-9A78-71E82F5D7E0D}" srcOrd="3" destOrd="0" presId="urn:microsoft.com/office/officeart/2005/8/layout/list1"/>
    <dgm:cxn modelId="{2597BAA9-327D-469E-8D29-BDD63E10C0D7}" type="presParOf" srcId="{737A6F05-B0B2-4046-BB9C-B51ACFFDC398}" destId="{75BA07DF-0C05-47E3-8056-24BE37255FDA}" srcOrd="4" destOrd="0" presId="urn:microsoft.com/office/officeart/2005/8/layout/list1"/>
    <dgm:cxn modelId="{8694FBD6-AB9B-4FF5-892B-7D3A242CBF4A}" type="presParOf" srcId="{75BA07DF-0C05-47E3-8056-24BE37255FDA}" destId="{96B1419D-F93A-4C46-A341-8FA689B2964E}" srcOrd="0" destOrd="0" presId="urn:microsoft.com/office/officeart/2005/8/layout/list1"/>
    <dgm:cxn modelId="{0AC02746-82AB-4ABF-8E0A-723B502839B1}" type="presParOf" srcId="{75BA07DF-0C05-47E3-8056-24BE37255FDA}" destId="{C84B50F0-90D9-4A25-8293-B502E8DC462C}" srcOrd="1" destOrd="0" presId="urn:microsoft.com/office/officeart/2005/8/layout/list1"/>
    <dgm:cxn modelId="{285CF205-83E7-4C28-9D88-91DF7D14DBF3}" type="presParOf" srcId="{737A6F05-B0B2-4046-BB9C-B51ACFFDC398}" destId="{CF76FD3C-4A5E-4C99-94BE-24B91D3B8315}" srcOrd="5" destOrd="0" presId="urn:microsoft.com/office/officeart/2005/8/layout/list1"/>
    <dgm:cxn modelId="{C603D83A-BF5A-4D74-BC10-2A37DB79E162}" type="presParOf" srcId="{737A6F05-B0B2-4046-BB9C-B51ACFFDC398}" destId="{85398E10-31F2-478F-B046-365524C272F9}" srcOrd="6" destOrd="0" presId="urn:microsoft.com/office/officeart/2005/8/layout/list1"/>
    <dgm:cxn modelId="{23FE3294-4F8F-487C-B246-FF7DE8118976}" type="presParOf" srcId="{737A6F05-B0B2-4046-BB9C-B51ACFFDC398}" destId="{F6F84F17-D7D7-4F58-A6B5-0B8685238696}" srcOrd="7" destOrd="0" presId="urn:microsoft.com/office/officeart/2005/8/layout/list1"/>
    <dgm:cxn modelId="{92E6DC87-C35D-4A2B-998F-3EC88A68D459}" type="presParOf" srcId="{737A6F05-B0B2-4046-BB9C-B51ACFFDC398}" destId="{7277E772-0EA4-4595-9AA6-F2047EEBF213}" srcOrd="8" destOrd="0" presId="urn:microsoft.com/office/officeart/2005/8/layout/list1"/>
    <dgm:cxn modelId="{58BB653C-6C0B-4395-A9F5-EDE8BB9811B6}" type="presParOf" srcId="{7277E772-0EA4-4595-9AA6-F2047EEBF213}" destId="{EBEA4421-5377-42D4-82E5-EC1A7B3C3BF0}" srcOrd="0" destOrd="0" presId="urn:microsoft.com/office/officeart/2005/8/layout/list1"/>
    <dgm:cxn modelId="{CF956D3E-00EF-4121-BF2E-BC50F4B68980}" type="presParOf" srcId="{7277E772-0EA4-4595-9AA6-F2047EEBF213}" destId="{71B53E60-78C6-4C6B-B7F0-AD56FA52F2B7}" srcOrd="1" destOrd="0" presId="urn:microsoft.com/office/officeart/2005/8/layout/list1"/>
    <dgm:cxn modelId="{F4A7313F-7C43-4A5D-BA59-AC0D28E9D2B5}" type="presParOf" srcId="{737A6F05-B0B2-4046-BB9C-B51ACFFDC398}" destId="{9EB1CF5C-7D55-4F99-BF17-D22A76E9EA59}" srcOrd="9" destOrd="0" presId="urn:microsoft.com/office/officeart/2005/8/layout/list1"/>
    <dgm:cxn modelId="{CA750051-5BC8-402F-AC58-D64199D99F7A}" type="presParOf" srcId="{737A6F05-B0B2-4046-BB9C-B51ACFFDC398}" destId="{253DD1EF-586E-482E-931B-B6B3CEF8A28A}" srcOrd="10" destOrd="0" presId="urn:microsoft.com/office/officeart/2005/8/layout/list1"/>
    <dgm:cxn modelId="{2BE403D5-CF54-4FC5-87C5-D38FEF83BE7A}" type="presParOf" srcId="{737A6F05-B0B2-4046-BB9C-B51ACFFDC398}" destId="{99FAE2EE-6DBC-43AA-A129-B113BAA4DDF7}" srcOrd="11" destOrd="0" presId="urn:microsoft.com/office/officeart/2005/8/layout/list1"/>
    <dgm:cxn modelId="{9E5C38B6-4258-4B5F-960A-B1A300C359AB}" type="presParOf" srcId="{737A6F05-B0B2-4046-BB9C-B51ACFFDC398}" destId="{8EBF91F1-CF07-4A0B-BAA0-CCEE5F44D331}" srcOrd="12" destOrd="0" presId="urn:microsoft.com/office/officeart/2005/8/layout/list1"/>
    <dgm:cxn modelId="{AC64CF1E-9BFC-48F8-95A2-85E9930BAD7C}" type="presParOf" srcId="{8EBF91F1-CF07-4A0B-BAA0-CCEE5F44D331}" destId="{C9DFEED7-F7F4-423C-A7C0-BD89389EACB8}" srcOrd="0" destOrd="0" presId="urn:microsoft.com/office/officeart/2005/8/layout/list1"/>
    <dgm:cxn modelId="{23844567-8713-48DC-B14E-AD887021AC5C}" type="presParOf" srcId="{8EBF91F1-CF07-4A0B-BAA0-CCEE5F44D331}" destId="{78A90C84-581A-40B8-AEA9-85114CBE3F1B}" srcOrd="1" destOrd="0" presId="urn:microsoft.com/office/officeart/2005/8/layout/list1"/>
    <dgm:cxn modelId="{BFCD6F1A-E9B3-4D99-B1C6-A60452A0EA0B}" type="presParOf" srcId="{737A6F05-B0B2-4046-BB9C-B51ACFFDC398}" destId="{ABE98642-1F11-41D9-8F9A-998DA6909159}" srcOrd="13" destOrd="0" presId="urn:microsoft.com/office/officeart/2005/8/layout/list1"/>
    <dgm:cxn modelId="{6D87ADE9-A2DA-4FF7-9E56-10354B41D9EE}" type="presParOf" srcId="{737A6F05-B0B2-4046-BB9C-B51ACFFDC398}" destId="{05C4FAE2-43D6-402B-B862-462CA2C83FC5}" srcOrd="14" destOrd="0" presId="urn:microsoft.com/office/officeart/2005/8/layout/list1"/>
    <dgm:cxn modelId="{1D4B6E68-04CE-4B63-ACD6-3DBC1980F5D2}" type="presParOf" srcId="{737A6F05-B0B2-4046-BB9C-B51ACFFDC398}" destId="{D3D94D51-2C85-498C-821D-A6F731EC0871}" srcOrd="15" destOrd="0" presId="urn:microsoft.com/office/officeart/2005/8/layout/list1"/>
    <dgm:cxn modelId="{C36EE8F0-F739-4BCD-B280-3B929E7615F3}" type="presParOf" srcId="{737A6F05-B0B2-4046-BB9C-B51ACFFDC398}" destId="{FBFE374A-9675-4599-B29A-9221F78C33A2}" srcOrd="16" destOrd="0" presId="urn:microsoft.com/office/officeart/2005/8/layout/list1"/>
    <dgm:cxn modelId="{22BCB0DA-4204-464C-A984-C4D1F67154E9}" type="presParOf" srcId="{FBFE374A-9675-4599-B29A-9221F78C33A2}" destId="{99CB1667-CED8-4140-BBFE-B57CEA993744}" srcOrd="0" destOrd="0" presId="urn:microsoft.com/office/officeart/2005/8/layout/list1"/>
    <dgm:cxn modelId="{484BE7A2-64E6-41D3-8EA8-42395156CCCE}" type="presParOf" srcId="{FBFE374A-9675-4599-B29A-9221F78C33A2}" destId="{FD589982-BA40-40D6-ACDF-A90755D00623}" srcOrd="1" destOrd="0" presId="urn:microsoft.com/office/officeart/2005/8/layout/list1"/>
    <dgm:cxn modelId="{9C9C4B5B-8EB8-476C-A27F-A624957CFC59}" type="presParOf" srcId="{737A6F05-B0B2-4046-BB9C-B51ACFFDC398}" destId="{7895B9D8-D30F-4264-ADBE-F357B8135A2D}" srcOrd="17" destOrd="0" presId="urn:microsoft.com/office/officeart/2005/8/layout/list1"/>
    <dgm:cxn modelId="{65D7E76C-90A8-43C9-9FD2-2CD52DED02BF}" type="presParOf" srcId="{737A6F05-B0B2-4046-BB9C-B51ACFFDC398}" destId="{57B07A67-87FD-4210-B720-BA47C318C0E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5A2DB-0558-4F78-916C-19D50847E81A}">
      <dsp:nvSpPr>
        <dsp:cNvPr id="0" name=""/>
        <dsp:cNvSpPr/>
      </dsp:nvSpPr>
      <dsp:spPr>
        <a:xfrm>
          <a:off x="0" y="788719"/>
          <a:ext cx="6666833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333248" rIns="51742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Highest commissions in BSA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Prizes- Need scout Pecatonica ID number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Learn salesmanship and earning their own way</a:t>
          </a:r>
        </a:p>
      </dsp:txBody>
      <dsp:txXfrm>
        <a:off x="0" y="788719"/>
        <a:ext cx="6666833" cy="1209600"/>
      </dsp:txXfrm>
    </dsp:sp>
    <dsp:sp modelId="{89F27053-5913-4A17-920D-3711BC1B9041}">
      <dsp:nvSpPr>
        <dsp:cNvPr id="0" name=""/>
        <dsp:cNvSpPr/>
      </dsp:nvSpPr>
      <dsp:spPr>
        <a:xfrm>
          <a:off x="333341" y="552559"/>
          <a:ext cx="4666783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Raise money for activities</a:t>
          </a:r>
        </a:p>
      </dsp:txBody>
      <dsp:txXfrm>
        <a:off x="356398" y="575616"/>
        <a:ext cx="4620669" cy="426206"/>
      </dsp:txXfrm>
    </dsp:sp>
    <dsp:sp modelId="{85398E10-31F2-478F-B046-365524C272F9}">
      <dsp:nvSpPr>
        <dsp:cNvPr id="0" name=""/>
        <dsp:cNvSpPr/>
      </dsp:nvSpPr>
      <dsp:spPr>
        <a:xfrm>
          <a:off x="0" y="2320879"/>
          <a:ext cx="666683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4B50F0-90D9-4A25-8293-B502E8DC462C}">
      <dsp:nvSpPr>
        <dsp:cNvPr id="0" name=""/>
        <dsp:cNvSpPr/>
      </dsp:nvSpPr>
      <dsp:spPr>
        <a:xfrm>
          <a:off x="333341" y="2084719"/>
          <a:ext cx="4666783" cy="472320"/>
        </a:xfrm>
        <a:prstGeom prst="roundRect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Can earn advancement requirements</a:t>
          </a:r>
        </a:p>
      </dsp:txBody>
      <dsp:txXfrm>
        <a:off x="356398" y="2107776"/>
        <a:ext cx="4620669" cy="426206"/>
      </dsp:txXfrm>
    </dsp:sp>
    <dsp:sp modelId="{253DD1EF-586E-482E-931B-B6B3CEF8A28A}">
      <dsp:nvSpPr>
        <dsp:cNvPr id="0" name=""/>
        <dsp:cNvSpPr/>
      </dsp:nvSpPr>
      <dsp:spPr>
        <a:xfrm>
          <a:off x="0" y="3046639"/>
          <a:ext cx="666683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B53E60-78C6-4C6B-B7F0-AD56FA52F2B7}">
      <dsp:nvSpPr>
        <dsp:cNvPr id="0" name=""/>
        <dsp:cNvSpPr/>
      </dsp:nvSpPr>
      <dsp:spPr>
        <a:xfrm>
          <a:off x="333341" y="2810479"/>
          <a:ext cx="4666783" cy="472320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Scouts build camaraderie</a:t>
          </a:r>
        </a:p>
      </dsp:txBody>
      <dsp:txXfrm>
        <a:off x="356398" y="2833536"/>
        <a:ext cx="4620669" cy="426206"/>
      </dsp:txXfrm>
    </dsp:sp>
    <dsp:sp modelId="{05C4FAE2-43D6-402B-B862-462CA2C83FC5}">
      <dsp:nvSpPr>
        <dsp:cNvPr id="0" name=""/>
        <dsp:cNvSpPr/>
      </dsp:nvSpPr>
      <dsp:spPr>
        <a:xfrm>
          <a:off x="0" y="3772400"/>
          <a:ext cx="666683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A90C84-581A-40B8-AEA9-85114CBE3F1B}">
      <dsp:nvSpPr>
        <dsp:cNvPr id="0" name=""/>
        <dsp:cNvSpPr/>
      </dsp:nvSpPr>
      <dsp:spPr>
        <a:xfrm>
          <a:off x="333341" y="3536240"/>
          <a:ext cx="4666783" cy="472320"/>
        </a:xfrm>
        <a:prstGeom prst="roundRect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Scouts learn communication skills</a:t>
          </a:r>
        </a:p>
      </dsp:txBody>
      <dsp:txXfrm>
        <a:off x="356398" y="3559297"/>
        <a:ext cx="4620669" cy="426206"/>
      </dsp:txXfrm>
    </dsp:sp>
    <dsp:sp modelId="{57B07A67-87FD-4210-B720-BA47C318C0E9}">
      <dsp:nvSpPr>
        <dsp:cNvPr id="0" name=""/>
        <dsp:cNvSpPr/>
      </dsp:nvSpPr>
      <dsp:spPr>
        <a:xfrm>
          <a:off x="0" y="4498160"/>
          <a:ext cx="666683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589982-BA40-40D6-ACDF-A90755D00623}">
      <dsp:nvSpPr>
        <dsp:cNvPr id="0" name=""/>
        <dsp:cNvSpPr/>
      </dsp:nvSpPr>
      <dsp:spPr>
        <a:xfrm>
          <a:off x="333341" y="4262000"/>
          <a:ext cx="4666783" cy="47232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Build a foundation for soliciting for Eagle projects</a:t>
          </a:r>
        </a:p>
      </dsp:txBody>
      <dsp:txXfrm>
        <a:off x="356398" y="4285057"/>
        <a:ext cx="4620669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387A6-4E4C-48BE-9107-5F7BEE742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8A7246-5CF6-4BB7-A5FD-6582FE97F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01F15-D217-49E5-AA90-32329EAA9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2AE8-8CF2-4BFF-B856-6CB0107B2500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782CA-5D3A-4A52-A15A-5074960AD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F707C-D690-4508-AAD2-26F3DA52C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8D87-C235-467E-9CE5-F0BCFA8540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0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0C9C3-B89B-4A81-A063-4961A8857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CB3F2A-14FE-4433-8702-4CD7709BE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C2E9F-1FB3-400C-97D7-5A7C99A3F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2AE8-8CF2-4BFF-B856-6CB0107B2500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54FF3-FB0A-46E6-9941-C4DDD1C8A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A5DB1-066E-4A67-9FA3-64ADEC224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8D87-C235-467E-9CE5-F0BCFA8540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06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0CF2CA-22DB-4AAA-BA9F-977A3645E9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2205A7-AB28-41C4-8D83-21EE05215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A4B9E-0B21-4785-A3FC-0D4F7E77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2AE8-8CF2-4BFF-B856-6CB0107B2500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73874-FF88-4FF2-B4EB-5E034B93D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EFD80-1335-4670-8DA3-5FF2B9D05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8D87-C235-467E-9CE5-F0BCFA8540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81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45BCB-537B-49B1-9300-DC06B34C6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77E52-990C-446D-9590-C35371B07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C2464-D74D-475B-8A0C-1A6EB4168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2AE8-8CF2-4BFF-B856-6CB0107B2500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FF5AE-FCA7-40A1-B7E5-9E68EC31B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B8DD4-544B-4AC4-8718-D52D23CBF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8D87-C235-467E-9CE5-F0BCFA8540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201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78EBE-9520-4494-B348-3FAFFD03D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86275-AC8F-48E1-A7C4-DC51B8D58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1FD38-5D6F-49D8-BD78-BBF3936C8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2AE8-8CF2-4BFF-B856-6CB0107B2500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2D9C1-C34D-4463-895F-F1CE04879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0E56A-E679-4EF4-8E2B-F479B5874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8D87-C235-467E-9CE5-F0BCFA8540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6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837C4-EC16-4DE7-A445-2DF2D5B34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D9067-21FE-41FD-8014-875C2752D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ACE8FE-FEA6-4582-8F89-A24BDDC9A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64BC2F-C70F-4A2F-AAB1-4E4EF2B4F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2AE8-8CF2-4BFF-B856-6CB0107B2500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DF93C7-24C1-4E48-8480-A6AB7FA55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D2334-4215-4598-B49F-486F81F1F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8D87-C235-467E-9CE5-F0BCFA8540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F9EED-A923-4A38-94F8-76186BE91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B9960-327D-429F-8CC2-D3B91F2E9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C35125-4AAA-4FC6-938F-93AF5D047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F81D98-B3D9-4416-A465-2BD953F570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4EB364-3543-44D5-933C-2DC616C8ED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92CE06-0785-448E-8127-9E49D50B4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2AE8-8CF2-4BFF-B856-6CB0107B2500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A74B76-217A-4E23-9BB7-EF9C6FBBB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411039-8E09-42ED-A9BC-D5F5859FA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8D87-C235-467E-9CE5-F0BCFA8540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86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FD277-D5D8-4E93-81BF-C917690EA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16588C-23FF-463C-A629-F258F3951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2AE8-8CF2-4BFF-B856-6CB0107B2500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7C6726-35A8-4599-BF79-F14C51DEB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7F8B22-F767-4C61-9303-D2054386E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8D87-C235-467E-9CE5-F0BCFA8540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26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22F18C-E28F-43C6-BFA6-8966B4395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2AE8-8CF2-4BFF-B856-6CB0107B2500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254652-AA36-4329-A1F4-F0FCAB25D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29E26-DB2D-4787-A767-08FE5687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8D87-C235-467E-9CE5-F0BCFA8540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350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5C477-4D15-49F3-B84E-921B257ED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5C364-806A-4A05-9254-A686C1FE6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B71DB7-2175-43BC-830A-DD6028BFE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28C22F-7C1B-4599-AAA5-AC284DD75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2AE8-8CF2-4BFF-B856-6CB0107B2500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FC376-F0C9-4F29-8DB4-4A75851AD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80766F-6EE7-4910-92F0-DD3AF3BA9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8D87-C235-467E-9CE5-F0BCFA8540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88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123CD-E603-466F-A968-EF9225DE1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EC88B-32A1-42C0-B1BA-B4C54AD2F6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917F1-B47D-41DA-8CE0-8ECE8E2F86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BCDA2-9998-4924-A1B7-A8B5A1DF7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2AE8-8CF2-4BFF-B856-6CB0107B2500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D87A9-7057-4286-A171-EF9537C58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A91D56-6AC6-402B-A850-2C1B01EB8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8D87-C235-467E-9CE5-F0BCFA8540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009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8339B5-D579-4C0B-9457-17BC4D203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ADBC2A-3376-489C-AA08-E35A75BED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E5DDF-AB71-4743-A08B-00AF92C63E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F2AE8-8CF2-4BFF-B856-6CB0107B2500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185C5-D7AE-4968-BB94-D712F697E1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8E341-D434-41A1-B415-0DF6EE6F6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F8D87-C235-467E-9CE5-F0BCFA8540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12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up, food, popcorn, plant&#10;&#10;Description automatically generated">
            <a:extLst>
              <a:ext uri="{FF2B5EF4-FFF2-40B4-BE49-F238E27FC236}">
                <a16:creationId xmlns:a16="http://schemas.microsoft.com/office/drawing/2014/main" id="{8AAD8EFE-8DB9-4718-A830-A146ABF543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0EDE2C-8D52-4987-9369-DAB6D2D30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en-US" sz="3600"/>
              <a:t>Welcome to POPCORN 101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5A511-9F2F-4264-BFAC-BE062793C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Popcorn Season Fundamentals for New Unit Kernels</a:t>
            </a:r>
          </a:p>
        </p:txBody>
      </p:sp>
    </p:spTree>
    <p:extLst>
      <p:ext uri="{BB962C8B-B14F-4D97-AF65-F5344CB8AC3E}">
        <p14:creationId xmlns:p14="http://schemas.microsoft.com/office/powerpoint/2010/main" val="2927259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34392A-D8ED-4B27-A5D7-9040EF15B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Show &amp; Sells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32D1D-F905-492A-A01F-4A6586A92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1747520"/>
            <a:ext cx="11176000" cy="4724399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100" dirty="0"/>
              <a:t>Selling in front of a business, at an event in public, etc.</a:t>
            </a:r>
          </a:p>
          <a:p>
            <a:r>
              <a:rPr lang="en-US" sz="2100" dirty="0"/>
              <a:t>Talk to store manager to set up. Have paper trail of booking confirmation.</a:t>
            </a:r>
          </a:p>
          <a:p>
            <a:r>
              <a:rPr lang="en-US" sz="2100" dirty="0"/>
              <a:t>Understand and follow THEIR rules (including COVID restrictions)</a:t>
            </a:r>
          </a:p>
          <a:p>
            <a:r>
              <a:rPr lang="en-US" sz="2100" dirty="0"/>
              <a:t>Schedule the visit and resolve conflicts professionally</a:t>
            </a:r>
          </a:p>
          <a:p>
            <a:r>
              <a:rPr lang="en-US" sz="2100" dirty="0"/>
              <a:t>Ask parents for places where they might have connections.</a:t>
            </a:r>
          </a:p>
          <a:p>
            <a:r>
              <a:rPr lang="en-US" sz="2100" dirty="0"/>
              <a:t>Cubs- 2 parents</a:t>
            </a:r>
          </a:p>
          <a:p>
            <a:r>
              <a:rPr lang="en-US" sz="2100" dirty="0"/>
              <a:t>Certain companies restricted (Home Depot, Wawa, etc.)</a:t>
            </a:r>
          </a:p>
          <a:p>
            <a:r>
              <a:rPr lang="en-US" sz="2100" dirty="0"/>
              <a:t>Have bling at your table (Unit flag, tablecloth, home made décor, etc.)</a:t>
            </a:r>
          </a:p>
          <a:p>
            <a:pPr lvl="1"/>
            <a:r>
              <a:rPr lang="en-US" sz="2100" dirty="0"/>
              <a:t>Keep </a:t>
            </a:r>
            <a:r>
              <a:rPr lang="en-US" sz="2100" dirty="0" err="1"/>
              <a:t>meltables</a:t>
            </a:r>
            <a:r>
              <a:rPr lang="en-US" sz="2100" dirty="0"/>
              <a:t> cool</a:t>
            </a:r>
          </a:p>
          <a:p>
            <a:pPr lvl="1"/>
            <a:r>
              <a:rPr lang="en-US" sz="2100" dirty="0"/>
              <a:t>Bring membership flyers/joining information</a:t>
            </a:r>
          </a:p>
          <a:p>
            <a:r>
              <a:rPr lang="en-US" sz="2100" dirty="0"/>
              <a:t>Keep notebook with tracking sheet and money envelope for each shift, money box with petty cash ($100), and Square.</a:t>
            </a:r>
          </a:p>
          <a:p>
            <a:r>
              <a:rPr lang="en-US" sz="2100" dirty="0"/>
              <a:t>Track inventory throughout the sale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37709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tint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22D8E-1B9E-4566-AC96-C0F6DA89C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707"/>
            <a:ext cx="10515600" cy="56875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Show and Sell Tracker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9572298-ACF2-432E-9F9B-80AFEEAE21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158877"/>
              </p:ext>
            </p:extLst>
          </p:nvPr>
        </p:nvGraphicFramePr>
        <p:xfrm>
          <a:off x="467360" y="692458"/>
          <a:ext cx="11074399" cy="6041831"/>
        </p:xfrm>
        <a:graphic>
          <a:graphicData uri="http://schemas.openxmlformats.org/drawingml/2006/table">
            <a:tbl>
              <a:tblPr/>
              <a:tblGrid>
                <a:gridCol w="1139155">
                  <a:extLst>
                    <a:ext uri="{9D8B030D-6E8A-4147-A177-3AD203B41FA5}">
                      <a16:colId xmlns:a16="http://schemas.microsoft.com/office/drawing/2014/main" val="3502731365"/>
                    </a:ext>
                  </a:extLst>
                </a:gridCol>
                <a:gridCol w="381876">
                  <a:extLst>
                    <a:ext uri="{9D8B030D-6E8A-4147-A177-3AD203B41FA5}">
                      <a16:colId xmlns:a16="http://schemas.microsoft.com/office/drawing/2014/main" val="3167594565"/>
                    </a:ext>
                  </a:extLst>
                </a:gridCol>
                <a:gridCol w="472490">
                  <a:extLst>
                    <a:ext uri="{9D8B030D-6E8A-4147-A177-3AD203B41FA5}">
                      <a16:colId xmlns:a16="http://schemas.microsoft.com/office/drawing/2014/main" val="3711789956"/>
                    </a:ext>
                  </a:extLst>
                </a:gridCol>
                <a:gridCol w="453074">
                  <a:extLst>
                    <a:ext uri="{9D8B030D-6E8A-4147-A177-3AD203B41FA5}">
                      <a16:colId xmlns:a16="http://schemas.microsoft.com/office/drawing/2014/main" val="2280056678"/>
                    </a:ext>
                  </a:extLst>
                </a:gridCol>
                <a:gridCol w="537215">
                  <a:extLst>
                    <a:ext uri="{9D8B030D-6E8A-4147-A177-3AD203B41FA5}">
                      <a16:colId xmlns:a16="http://schemas.microsoft.com/office/drawing/2014/main" val="1250090376"/>
                    </a:ext>
                  </a:extLst>
                </a:gridCol>
                <a:gridCol w="1165045">
                  <a:extLst>
                    <a:ext uri="{9D8B030D-6E8A-4147-A177-3AD203B41FA5}">
                      <a16:colId xmlns:a16="http://schemas.microsoft.com/office/drawing/2014/main" val="3283004261"/>
                    </a:ext>
                  </a:extLst>
                </a:gridCol>
                <a:gridCol w="1165045">
                  <a:extLst>
                    <a:ext uri="{9D8B030D-6E8A-4147-A177-3AD203B41FA5}">
                      <a16:colId xmlns:a16="http://schemas.microsoft.com/office/drawing/2014/main" val="3696173528"/>
                    </a:ext>
                  </a:extLst>
                </a:gridCol>
                <a:gridCol w="517798">
                  <a:extLst>
                    <a:ext uri="{9D8B030D-6E8A-4147-A177-3AD203B41FA5}">
                      <a16:colId xmlns:a16="http://schemas.microsoft.com/office/drawing/2014/main" val="1791630026"/>
                    </a:ext>
                  </a:extLst>
                </a:gridCol>
                <a:gridCol w="472490">
                  <a:extLst>
                    <a:ext uri="{9D8B030D-6E8A-4147-A177-3AD203B41FA5}">
                      <a16:colId xmlns:a16="http://schemas.microsoft.com/office/drawing/2014/main" val="834062266"/>
                    </a:ext>
                  </a:extLst>
                </a:gridCol>
                <a:gridCol w="569577">
                  <a:extLst>
                    <a:ext uri="{9D8B030D-6E8A-4147-A177-3AD203B41FA5}">
                      <a16:colId xmlns:a16="http://schemas.microsoft.com/office/drawing/2014/main" val="1282419313"/>
                    </a:ext>
                  </a:extLst>
                </a:gridCol>
                <a:gridCol w="420711">
                  <a:extLst>
                    <a:ext uri="{9D8B030D-6E8A-4147-A177-3AD203B41FA5}">
                      <a16:colId xmlns:a16="http://schemas.microsoft.com/office/drawing/2014/main" val="1714544481"/>
                    </a:ext>
                  </a:extLst>
                </a:gridCol>
                <a:gridCol w="737862">
                  <a:extLst>
                    <a:ext uri="{9D8B030D-6E8A-4147-A177-3AD203B41FA5}">
                      <a16:colId xmlns:a16="http://schemas.microsoft.com/office/drawing/2014/main" val="1901568278"/>
                    </a:ext>
                  </a:extLst>
                </a:gridCol>
                <a:gridCol w="569577">
                  <a:extLst>
                    <a:ext uri="{9D8B030D-6E8A-4147-A177-3AD203B41FA5}">
                      <a16:colId xmlns:a16="http://schemas.microsoft.com/office/drawing/2014/main" val="1686178936"/>
                    </a:ext>
                  </a:extLst>
                </a:gridCol>
                <a:gridCol w="737862">
                  <a:extLst>
                    <a:ext uri="{9D8B030D-6E8A-4147-A177-3AD203B41FA5}">
                      <a16:colId xmlns:a16="http://schemas.microsoft.com/office/drawing/2014/main" val="1680366193"/>
                    </a:ext>
                  </a:extLst>
                </a:gridCol>
                <a:gridCol w="1734622">
                  <a:extLst>
                    <a:ext uri="{9D8B030D-6E8A-4147-A177-3AD203B41FA5}">
                      <a16:colId xmlns:a16="http://schemas.microsoft.com/office/drawing/2014/main" val="1012975955"/>
                    </a:ext>
                  </a:extLst>
                </a:gridCol>
              </a:tblGrid>
              <a:tr h="395636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Shift number</a:t>
                      </a:r>
                    </a:p>
                  </a:txBody>
                  <a:tcPr marL="2415" marR="2415" marT="2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 and time                          </a:t>
                      </a:r>
                    </a:p>
                  </a:txBody>
                  <a:tcPr marL="2415" marR="2415" marT="2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Scout #1 Name </a:t>
                      </a:r>
                    </a:p>
                  </a:txBody>
                  <a:tcPr marL="2415" marR="2415" marT="2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Scout #2 Name</a:t>
                      </a:r>
                    </a:p>
                  </a:txBody>
                  <a:tcPr marL="2415" marR="2415" marT="2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Scout #3 Name </a:t>
                      </a:r>
                    </a:p>
                  </a:txBody>
                  <a:tcPr marL="2415" marR="2415" marT="241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062164"/>
                  </a:ext>
                </a:extLst>
              </a:tr>
              <a:tr h="97232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950426"/>
                  </a:ext>
                </a:extLst>
              </a:tr>
              <a:tr h="26822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Price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Previous shift's ending inventory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Your Shift's Starting inventory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Any items added mid-shift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CASH SALES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CREDIT SALES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Anticipated Ending Inventory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 Ending Inventory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Number of each item Sold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dollars of item sold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Cash Collected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Credit Card Sales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7">
                  <a:txBody>
                    <a:bodyPr/>
                    <a:lstStyle/>
                    <a:p>
                      <a:pPr algn="ctr" fontAlgn="t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Notes</a:t>
                      </a:r>
                    </a:p>
                  </a:txBody>
                  <a:tcPr marL="2415" marR="2415" marT="24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1550347"/>
                  </a:ext>
                </a:extLst>
              </a:tr>
              <a:tr h="3520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Tally marks for each item sold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Tally marks for each item sold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Initial inventory + Added inventory - Number sold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Should match previous column numbers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 price times number sold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Dollars charged to credit card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613652"/>
                  </a:ext>
                </a:extLst>
              </a:tr>
              <a:tr h="20117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Choc Lovers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993902"/>
                  </a:ext>
                </a:extLst>
              </a:tr>
              <a:tr h="20117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Cheese Lovers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803103"/>
                  </a:ext>
                </a:extLst>
              </a:tr>
              <a:tr h="20117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Classic Trio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597479"/>
                  </a:ext>
                </a:extLst>
              </a:tr>
              <a:tr h="20117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 Double Butter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992109"/>
                  </a:ext>
                </a:extLst>
              </a:tr>
              <a:tr h="20117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Chocolate Pretzel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649224"/>
                  </a:ext>
                </a:extLst>
              </a:tr>
              <a:tr h="20117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Peanut Butter Cup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53300"/>
                  </a:ext>
                </a:extLst>
              </a:tr>
              <a:tr h="20117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 Salt Spalsh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093037"/>
                  </a:ext>
                </a:extLst>
              </a:tr>
              <a:tr h="20117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Caramel Sea Salt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918346"/>
                  </a:ext>
                </a:extLst>
              </a:tr>
              <a:tr h="20117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Trail Mix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75177"/>
                  </a:ext>
                </a:extLst>
              </a:tr>
              <a:tr h="20117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Jalapeno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16751"/>
                  </a:ext>
                </a:extLst>
              </a:tr>
              <a:tr h="20117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Cheddar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455788"/>
                  </a:ext>
                </a:extLst>
              </a:tr>
              <a:tr h="20117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 Kettle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194320"/>
                  </a:ext>
                </a:extLst>
              </a:tr>
              <a:tr h="20117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 Sea Salt Light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000635"/>
                  </a:ext>
                </a:extLst>
              </a:tr>
              <a:tr h="20117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 Butter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552028"/>
                  </a:ext>
                </a:extLst>
              </a:tr>
              <a:tr h="20117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Classic Caramel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536539"/>
                  </a:ext>
                </a:extLst>
              </a:tr>
              <a:tr h="1538956">
                <a:tc gridSpan="11"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Sales in dollars for your shift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of column above $_______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Cash Collected for sales (Sum of column above) =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$_______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Credit Card Dollars Collected for sales</a:t>
                      </a:r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(Sum of Column above)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$__________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of Credid Cards + Cash for sales (should match Total Sales Box)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$_________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6237769"/>
                  </a:ext>
                </a:extLst>
              </a:tr>
              <a:tr h="372166">
                <a:tc gridSpan="11"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Dollars in Donations collected for your shift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$____________________</a:t>
                      </a:r>
                    </a:p>
                  </a:txBody>
                  <a:tcPr marL="2415" marR="2415" marT="24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650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426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D7ED37-3C5D-4C06-8EFC-9D64D76D9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400">
                <a:solidFill>
                  <a:srgbClr val="FFFFFF"/>
                </a:solidFill>
              </a:rPr>
              <a:t>Communications and Tools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63448-AA31-4486-AB68-172810AC5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Keep district and council informed of plans for excess inventory</a:t>
            </a:r>
          </a:p>
          <a:p>
            <a:r>
              <a:rPr lang="en-US" sz="2000" dirty="0"/>
              <a:t>Don’t order more if you have a large enough surplus for planned sales. Exchange with other units.</a:t>
            </a:r>
          </a:p>
          <a:p>
            <a:r>
              <a:rPr lang="en-US" sz="2000" dirty="0"/>
              <a:t>Sign up on Tidewater Council Popcorn Kernel FB group. </a:t>
            </a:r>
          </a:p>
          <a:p>
            <a:r>
              <a:rPr lang="en-US" sz="2000" dirty="0"/>
              <a:t>Kernel Tracker App.</a:t>
            </a:r>
          </a:p>
          <a:p>
            <a:r>
              <a:rPr lang="en-US" sz="2000" dirty="0"/>
              <a:t>Build or acquire tracker</a:t>
            </a:r>
          </a:p>
          <a:p>
            <a:r>
              <a:rPr lang="en-US" sz="2000" dirty="0"/>
              <a:t>Notify parents of their scout’s credit after </a:t>
            </a:r>
            <a:r>
              <a:rPr lang="en-US" sz="2000" dirty="0" err="1"/>
              <a:t>S&amp;S</a:t>
            </a:r>
            <a:r>
              <a:rPr lang="en-US" sz="2000" dirty="0"/>
              <a:t>. They can add line item to their scout’s order form.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015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6BBFF-91E2-4F5C-907B-216863DB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471"/>
            <a:ext cx="10515600" cy="6291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Personal Tracker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C5D4685-3079-4763-AAF8-E718B02F2574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535990"/>
              </p:ext>
            </p:extLst>
          </p:nvPr>
        </p:nvGraphicFramePr>
        <p:xfrm>
          <a:off x="1873250" y="757238"/>
          <a:ext cx="9223375" cy="712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035040" imgH="4663156" progId="AcroExch.Document.DC">
                  <p:embed/>
                </p:oleObj>
              </mc:Choice>
              <mc:Fallback>
                <p:oleObj name="Acrobat Document" r:id="rId2" imgW="6035040" imgH="466315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73250" y="757238"/>
                        <a:ext cx="9223375" cy="712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4484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775E-F0C5-4B47-A749-0DA1A60E5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Unit Incentives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6969D-A9CE-4624-9324-7C538FA7A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tier method for extras like summer camp, registration, etc.</a:t>
            </a:r>
          </a:p>
          <a:p>
            <a:r>
              <a:rPr lang="en-US" dirty="0"/>
              <a:t>Budget for unit prizes for certain sales goals in between council prize levels (e.g., $200, $600, $1000)</a:t>
            </a:r>
          </a:p>
          <a:p>
            <a:r>
              <a:rPr lang="en-US" dirty="0"/>
              <a:t>Grab bag</a:t>
            </a:r>
          </a:p>
          <a:p>
            <a:r>
              <a:rPr lang="en-US" dirty="0"/>
              <a:t>Pizza party for unit goal</a:t>
            </a:r>
          </a:p>
          <a:p>
            <a:r>
              <a:rPr lang="en-US" dirty="0"/>
              <a:t>Pies in the face</a:t>
            </a:r>
          </a:p>
          <a:p>
            <a:r>
              <a:rPr lang="en-US" dirty="0"/>
              <a:t>Unit T-shirts/hoodies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798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D8B2A-40D6-4420-9ABD-06C1DACAA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 Conclusion. .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52D8D-C434-4A41-B1C8-E83FA1961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Sales required is based off a working budget</a:t>
            </a:r>
          </a:p>
          <a:p>
            <a:r>
              <a:rPr lang="en-US" dirty="0"/>
              <a:t>Help unload shipment when you can</a:t>
            </a:r>
          </a:p>
          <a:p>
            <a:r>
              <a:rPr lang="en-US" dirty="0"/>
              <a:t>Hold a kickoff party </a:t>
            </a:r>
          </a:p>
          <a:p>
            <a:r>
              <a:rPr lang="en-US" dirty="0"/>
              <a:t>Start early</a:t>
            </a:r>
          </a:p>
          <a:p>
            <a:r>
              <a:rPr lang="en-US" dirty="0"/>
              <a:t>Manage your inventory</a:t>
            </a:r>
          </a:p>
          <a:p>
            <a:r>
              <a:rPr lang="en-US" dirty="0"/>
              <a:t>Diversify your selling strategy</a:t>
            </a:r>
          </a:p>
          <a:p>
            <a:r>
              <a:rPr lang="en-US" dirty="0"/>
              <a:t>Communicate, Communicate, Communicate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991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up, food, popcorn, plant&#10;&#10;Description automatically generated">
            <a:extLst>
              <a:ext uri="{FF2B5EF4-FFF2-40B4-BE49-F238E27FC236}">
                <a16:creationId xmlns:a16="http://schemas.microsoft.com/office/drawing/2014/main" id="{0B73E071-F539-44B5-B9A7-657E2ED307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673266-325D-4DD3-9266-968BD25CF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QUESTIONS?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EC742-80C6-421D-8969-CBF1D161D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1913951"/>
            <a:ext cx="4593021" cy="14231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22617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74765-F366-4FD3-A085-CD24EB39F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3200542-BB86-46C6-839B-897913580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8320" y="83050"/>
            <a:ext cx="5222239" cy="6758314"/>
          </a:xfrm>
        </p:spPr>
      </p:pic>
    </p:spTree>
    <p:extLst>
      <p:ext uri="{BB962C8B-B14F-4D97-AF65-F5344CB8AC3E}">
        <p14:creationId xmlns:p14="http://schemas.microsoft.com/office/powerpoint/2010/main" val="3131856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512C70-8789-4A57-9C86-5E9B9A26BB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Objectives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82FE7-B483-49BE-8C82-B2C2B2FEBF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19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900" b="0" i="0" dirty="0">
                <a:effectLst/>
              </a:rPr>
              <a:t>-Why do we sell?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900" b="0" i="0" dirty="0">
                <a:effectLst/>
              </a:rPr>
              <a:t>-Understanding budgets and their role in popcorn sales.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900" b="0" i="0" dirty="0">
                <a:effectLst/>
              </a:rPr>
              <a:t>-Popcorn arrival dates, helping unload product.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900" b="0" i="0" dirty="0">
                <a:effectLst/>
              </a:rPr>
              <a:t>-How much popcorn should I pick up/order?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900" b="0" i="0" dirty="0">
                <a:effectLst/>
              </a:rPr>
              <a:t>-Putting information out to families. Conducting a popcorn kickoff/taste testing event.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900" b="0" i="0" dirty="0">
                <a:effectLst/>
              </a:rPr>
              <a:t>-Accepting credit cards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900" b="0" i="0" dirty="0">
                <a:effectLst/>
              </a:rPr>
              <a:t>-Conducting personal sales.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900" b="0" i="0" dirty="0">
                <a:effectLst/>
              </a:rPr>
              <a:t>-How to set up and conduct a Show and Sell.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900" b="0" i="0" dirty="0">
                <a:effectLst/>
              </a:rPr>
              <a:t>-Importance of communication within Popcorn Chain of Command. (Unit Kernel, District Kernel, Council Kernel, Popcorn Staff Advisor)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900" b="0" i="0" dirty="0">
                <a:effectLst/>
              </a:rPr>
              <a:t>-Tools available (Apps, FB page)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900" dirty="0"/>
              <a:t>-Unit incentives</a:t>
            </a:r>
            <a:endParaRPr lang="en-US" sz="1900" b="0" i="0" dirty="0">
              <a:effectLst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900" b="0" i="0" dirty="0">
              <a:effectLst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301124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622C1-1F09-4B43-BE58-918ABA4CB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Benefits of Selling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D7A5577-00D8-4F8F-8F36-7BE4448E12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3777014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4904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14C90-E136-4969-85EB-C69470EBF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The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175B4-68F3-493A-B2B9-CAAE2B12F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/>
              <a:t>Many ways to format a budget</a:t>
            </a:r>
          </a:p>
          <a:p>
            <a:pPr lvl="1"/>
            <a:r>
              <a:rPr lang="en-US" sz="2000"/>
              <a:t>Tiers</a:t>
            </a:r>
          </a:p>
          <a:p>
            <a:r>
              <a:rPr lang="en-US" sz="2000"/>
              <a:t>Parents want to know where their money goes</a:t>
            </a:r>
          </a:p>
          <a:p>
            <a:r>
              <a:rPr lang="en-US" sz="2000"/>
              <a:t>Transparency of money flow and costs</a:t>
            </a:r>
          </a:p>
          <a:p>
            <a:endParaRPr lang="en-US" sz="2000"/>
          </a:p>
          <a:p>
            <a:endParaRPr lang="en-US" sz="2000"/>
          </a:p>
          <a:p>
            <a:pPr lvl="1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251372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1C4BAE-C336-40BF-81A4-D0556D959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Popcorn Arrival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7AA13-0250-4B4A-93B5-B6456544A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Early Aug (Aug 5)</a:t>
            </a:r>
          </a:p>
          <a:p>
            <a:r>
              <a:rPr lang="en-US" sz="2000" dirty="0"/>
              <a:t>Semi truck delivers product</a:t>
            </a:r>
          </a:p>
          <a:p>
            <a:r>
              <a:rPr lang="en-US" sz="2000" dirty="0"/>
              <a:t>Help is always needed and appreciated.</a:t>
            </a:r>
          </a:p>
          <a:p>
            <a:r>
              <a:rPr lang="en-US" sz="2000" dirty="0"/>
              <a:t>Be the first to pick up your stash!</a:t>
            </a:r>
          </a:p>
          <a:p>
            <a:pPr lvl="1"/>
            <a:r>
              <a:rPr lang="en-US" sz="2000" dirty="0"/>
              <a:t>Product</a:t>
            </a:r>
          </a:p>
          <a:p>
            <a:pPr lvl="1"/>
            <a:r>
              <a:rPr lang="en-US" sz="2000" dirty="0"/>
              <a:t>Sign</a:t>
            </a:r>
          </a:p>
          <a:p>
            <a:pPr lvl="1"/>
            <a:r>
              <a:rPr lang="en-US" sz="2000" dirty="0"/>
              <a:t>Taste testing kit</a:t>
            </a:r>
          </a:p>
          <a:p>
            <a:pPr lvl="1"/>
            <a:r>
              <a:rPr lang="en-US" sz="2000" dirty="0"/>
              <a:t>Money envelopes </a:t>
            </a:r>
          </a:p>
          <a:p>
            <a:pPr lvl="1"/>
            <a:r>
              <a:rPr lang="en-US" sz="2000" dirty="0"/>
              <a:t>Order form</a:t>
            </a:r>
          </a:p>
          <a:p>
            <a:pPr lvl="1"/>
            <a:r>
              <a:rPr lang="en-US" sz="2000" dirty="0"/>
              <a:t>Large unit money envelope</a:t>
            </a:r>
          </a:p>
        </p:txBody>
      </p:sp>
      <p:pic>
        <p:nvPicPr>
          <p:cNvPr id="5" name="Picture 4" descr="A picture containing cup, food, popcorn, plant&#10;&#10;Description automatically generated">
            <a:extLst>
              <a:ext uri="{FF2B5EF4-FFF2-40B4-BE49-F238E27FC236}">
                <a16:creationId xmlns:a16="http://schemas.microsoft.com/office/drawing/2014/main" id="{371CD8E2-0561-4078-AB85-910D2B40EA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8" r="27327"/>
          <a:stretch/>
        </p:blipFill>
        <p:spPr>
          <a:xfrm>
            <a:off x="8109502" y="10"/>
            <a:ext cx="408249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21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AE1C2-C18E-4D84-B277-D1F611B9E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“How much should I get?”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11E2C-5487-4E45-B376-FCCAF852B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Autofit/>
          </a:bodyPr>
          <a:lstStyle/>
          <a:p>
            <a:r>
              <a:rPr lang="en-US" sz="2400" dirty="0"/>
              <a:t>Look at what was sold last year.</a:t>
            </a:r>
          </a:p>
          <a:p>
            <a:r>
              <a:rPr lang="en-US" sz="2400" dirty="0"/>
              <a:t>$10 Classic Caramel always a big seller.</a:t>
            </a:r>
          </a:p>
          <a:p>
            <a:r>
              <a:rPr lang="en-US" sz="2400" dirty="0"/>
              <a:t>Pick up all flavors and at least 1 of each of the top 3 non-</a:t>
            </a:r>
            <a:r>
              <a:rPr lang="en-US" sz="2400" dirty="0" err="1"/>
              <a:t>returnables</a:t>
            </a:r>
            <a:r>
              <a:rPr lang="en-US" sz="2400" dirty="0"/>
              <a:t>.</a:t>
            </a:r>
          </a:p>
          <a:p>
            <a:pPr lvl="1"/>
            <a:r>
              <a:rPr lang="en-US" dirty="0"/>
              <a:t>Pack 405 sold 6 Choc Lovers, 12 Cheese Lovers, 10 Trio</a:t>
            </a:r>
          </a:p>
          <a:p>
            <a:pPr lvl="1"/>
            <a:r>
              <a:rPr lang="en-US" dirty="0"/>
              <a:t>Cheese and Trio returnable for limited time</a:t>
            </a:r>
          </a:p>
          <a:p>
            <a:r>
              <a:rPr lang="en-US" sz="2400" dirty="0"/>
              <a:t>Do not let </a:t>
            </a:r>
            <a:r>
              <a:rPr lang="en-US" sz="2400" dirty="0" err="1"/>
              <a:t>meltables</a:t>
            </a:r>
            <a:r>
              <a:rPr lang="en-US" sz="2400" dirty="0"/>
              <a:t> melt. (store in house, not garage)</a:t>
            </a:r>
          </a:p>
          <a:p>
            <a:r>
              <a:rPr lang="en-US" sz="2400" dirty="0"/>
              <a:t>Don’t get more than you think you’ll need until next shipment.</a:t>
            </a:r>
          </a:p>
          <a:p>
            <a:r>
              <a:rPr lang="en-US" sz="2400" dirty="0"/>
              <a:t>30 days to sell it or return it. </a:t>
            </a:r>
          </a:p>
          <a:p>
            <a:pPr lvl="1"/>
            <a:r>
              <a:rPr lang="en-US" dirty="0"/>
              <a:t>“Returns” are a loss if not resold.  They do NOT get returned to Pecatonica.</a:t>
            </a:r>
          </a:p>
        </p:txBody>
      </p:sp>
    </p:spTree>
    <p:extLst>
      <p:ext uri="{BB962C8B-B14F-4D97-AF65-F5344CB8AC3E}">
        <p14:creationId xmlns:p14="http://schemas.microsoft.com/office/powerpoint/2010/main" val="952321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7C67B-9686-4475-A8E6-7A4F74EBE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Popcorn Kickoff Party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3F489-5880-4BDD-B475-1D0E99FF7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49" y="1340528"/>
            <a:ext cx="11834859" cy="506027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Plan for this with your unit before product arrives</a:t>
            </a:r>
          </a:p>
          <a:p>
            <a:pPr marL="0" indent="0">
              <a:buNone/>
            </a:pPr>
            <a:r>
              <a:rPr lang="en-US" dirty="0"/>
              <a:t>                   *STARTING EARLY IS THE KEY TO SUCCESS*</a:t>
            </a:r>
          </a:p>
          <a:p>
            <a:r>
              <a:rPr lang="en-US" dirty="0"/>
              <a:t>Form a Popcorn Crew based on unit size (Kernel, Treasurer, S&amp;S crew, Inventory crew)</a:t>
            </a:r>
          </a:p>
          <a:p>
            <a:r>
              <a:rPr lang="en-US" dirty="0"/>
              <a:t>Do taste testing</a:t>
            </a:r>
          </a:p>
          <a:p>
            <a:r>
              <a:rPr lang="en-US" dirty="0"/>
              <a:t>Make it fun for kids and informative for parents</a:t>
            </a:r>
          </a:p>
          <a:p>
            <a:r>
              <a:rPr lang="en-US" dirty="0"/>
              <a:t>Use the popcorn info book as your guide</a:t>
            </a:r>
          </a:p>
          <a:p>
            <a:r>
              <a:rPr lang="en-US" dirty="0"/>
              <a:t>Have your plan in place prior to meeting</a:t>
            </a:r>
          </a:p>
          <a:p>
            <a:r>
              <a:rPr lang="en-US" dirty="0"/>
              <a:t>Discuss what Scouts should say to customer </a:t>
            </a:r>
          </a:p>
          <a:p>
            <a:r>
              <a:rPr lang="en-US" dirty="0"/>
              <a:t>Discuss use of show and sell tracker and Square </a:t>
            </a:r>
          </a:p>
          <a:p>
            <a:pPr lvl="1"/>
            <a:r>
              <a:rPr lang="en-US" dirty="0"/>
              <a:t>Scouts split their shift or all scouts split the day?? </a:t>
            </a:r>
          </a:p>
          <a:p>
            <a:r>
              <a:rPr lang="en-US" dirty="0"/>
              <a:t>Discuss maintaining neat records for top tier prizes</a:t>
            </a:r>
          </a:p>
          <a:p>
            <a:endParaRPr lang="en-US" dirty="0"/>
          </a:p>
          <a:p>
            <a:r>
              <a:rPr lang="en-US" dirty="0"/>
              <a:t>Track items checked out to families (receipt book?, log in app?)</a:t>
            </a:r>
          </a:p>
          <a:p>
            <a:r>
              <a:rPr lang="en-US" dirty="0"/>
              <a:t>MAKE SURE THEY UNDERSTAND “30 DAYS TO SELL”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EDECB74B-3753-4A77-BE6E-4CDBA5D435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265228"/>
              </p:ext>
            </p:extLst>
          </p:nvPr>
        </p:nvGraphicFramePr>
        <p:xfrm>
          <a:off x="7226300" y="2544763"/>
          <a:ext cx="4662488" cy="321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0299680" imgH="13997995" progId="Excel.Sheet.12">
                  <p:embed/>
                </p:oleObj>
              </mc:Choice>
              <mc:Fallback>
                <p:oleObj name="Worksheet" r:id="rId2" imgW="20299680" imgH="13997995" progId="Excel.Sheet.12">
                  <p:embed/>
                  <p:pic>
                    <p:nvPicPr>
                      <p:cNvPr id="4" name="Content Placeholder 3">
                        <a:extLst>
                          <a:ext uri="{FF2B5EF4-FFF2-40B4-BE49-F238E27FC236}">
                            <a16:creationId xmlns:a16="http://schemas.microsoft.com/office/drawing/2014/main" id="{B513BCCC-C8C1-4202-A827-582571455A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226300" y="2544763"/>
                        <a:ext cx="4662488" cy="321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0497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0CCC4BA0-1298-4DBD-86F1-B51D8C9D3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A785F-B923-4348-861A-D34C3A0D9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8" y="502021"/>
            <a:ext cx="5427525" cy="1667997"/>
          </a:xfrm>
        </p:spPr>
        <p:txBody>
          <a:bodyPr anchor="b">
            <a:normAutofit/>
          </a:bodyPr>
          <a:lstStyle/>
          <a:p>
            <a:r>
              <a:rPr lang="en-US" sz="4000"/>
              <a:t>Using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ECD47-9F8E-47E4-8126-80C1C3763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8" y="2405467"/>
            <a:ext cx="5427526" cy="3535083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000" dirty="0"/>
              <a:t>Utilize unit EIN and name on bank account when establishing your account (1099-K)</a:t>
            </a:r>
          </a:p>
          <a:p>
            <a:r>
              <a:rPr lang="en-US" sz="2000" dirty="0"/>
              <a:t>Different phone connections</a:t>
            </a:r>
          </a:p>
          <a:p>
            <a:r>
              <a:rPr lang="en-US" sz="2000" dirty="0"/>
              <a:t>Card info can be inputted manually (will cost more)</a:t>
            </a:r>
          </a:p>
          <a:p>
            <a:r>
              <a:rPr lang="en-US" sz="2000" dirty="0"/>
              <a:t>Square takes their cut</a:t>
            </a:r>
          </a:p>
          <a:p>
            <a:r>
              <a:rPr lang="en-US" sz="2000" dirty="0"/>
              <a:t>Receive email “Your Daily sales summary…” to show sales for the day</a:t>
            </a:r>
          </a:p>
          <a:p>
            <a:r>
              <a:rPr lang="en-US" sz="2000" dirty="0"/>
              <a:t>Next work day “. . . Square has sent you. . . .”</a:t>
            </a:r>
          </a:p>
          <a:p>
            <a:r>
              <a:rPr lang="en-US" sz="2000" dirty="0"/>
              <a:t>More info on Pecatonica website.</a:t>
            </a:r>
          </a:p>
          <a:p>
            <a:r>
              <a:rPr lang="en-US" sz="2000" dirty="0" err="1"/>
              <a:t>BSA</a:t>
            </a:r>
            <a:r>
              <a:rPr lang="en-US" sz="2000" dirty="0"/>
              <a:t> does not endorse any credit processing vendor.</a:t>
            </a:r>
          </a:p>
          <a:p>
            <a:endParaRPr lang="en-US" sz="2000" dirty="0"/>
          </a:p>
        </p:txBody>
      </p:sp>
      <p:pic>
        <p:nvPicPr>
          <p:cNvPr id="5" name="Picture 4" descr="A picture containing cup, food, popcorn, plant&#10;&#10;Description automatically generated">
            <a:extLst>
              <a:ext uri="{FF2B5EF4-FFF2-40B4-BE49-F238E27FC236}">
                <a16:creationId xmlns:a16="http://schemas.microsoft.com/office/drawing/2014/main" id="{0E6D3195-C7B8-464E-A041-C2623CB4F8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5" r="15946" b="2"/>
          <a:stretch/>
        </p:blipFill>
        <p:spPr>
          <a:xfrm>
            <a:off x="7047513" y="975645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28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FCA35-84B3-433E-936C-E70B0F550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Personal Sales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41DE7-17AF-4217-8892-D9DEE17DE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Autofit/>
          </a:bodyPr>
          <a:lstStyle/>
          <a:p>
            <a:r>
              <a:rPr lang="en-US" sz="2400" dirty="0"/>
              <a:t>My top scout sold $1390 in personal sales.</a:t>
            </a:r>
          </a:p>
          <a:p>
            <a:pPr lvl="1"/>
            <a:r>
              <a:rPr lang="en-US" dirty="0"/>
              <a:t>Door to door</a:t>
            </a:r>
          </a:p>
          <a:p>
            <a:pPr lvl="2"/>
            <a:r>
              <a:rPr lang="en-US" sz="2400" dirty="0"/>
              <a:t>Best to have product in hand.</a:t>
            </a:r>
          </a:p>
          <a:p>
            <a:pPr lvl="2"/>
            <a:r>
              <a:rPr lang="en-US" sz="2400" dirty="0"/>
              <a:t>Keep the meltable stuff cool.</a:t>
            </a:r>
          </a:p>
          <a:p>
            <a:pPr lvl="1"/>
            <a:r>
              <a:rPr lang="en-US" dirty="0"/>
              <a:t>Take order form to work</a:t>
            </a:r>
          </a:p>
          <a:p>
            <a:pPr lvl="1"/>
            <a:r>
              <a:rPr lang="en-US" dirty="0"/>
              <a:t>Friends and neighbors</a:t>
            </a:r>
          </a:p>
          <a:p>
            <a:pPr lvl="1"/>
            <a:r>
              <a:rPr lang="en-US" dirty="0"/>
              <a:t>Local family</a:t>
            </a:r>
          </a:p>
          <a:p>
            <a:pPr lvl="1"/>
            <a:r>
              <a:rPr lang="en-US" dirty="0"/>
              <a:t>Online (30% Commission)</a:t>
            </a:r>
          </a:p>
          <a:p>
            <a:pPr lvl="2"/>
            <a:r>
              <a:rPr lang="en-US" sz="2400" dirty="0"/>
              <a:t>Kernel establishes account for each scout</a:t>
            </a:r>
          </a:p>
          <a:p>
            <a:pPr lvl="2"/>
            <a:r>
              <a:rPr lang="en-US" sz="2400" dirty="0"/>
              <a:t>Include sales in prize total</a:t>
            </a:r>
          </a:p>
          <a:p>
            <a:pPr lvl="2"/>
            <a:r>
              <a:rPr lang="en-US" sz="2400" dirty="0"/>
              <a:t>Email from ‘Pops’</a:t>
            </a:r>
          </a:p>
        </p:txBody>
      </p:sp>
    </p:spTree>
    <p:extLst>
      <p:ext uri="{BB962C8B-B14F-4D97-AF65-F5344CB8AC3E}">
        <p14:creationId xmlns:p14="http://schemas.microsoft.com/office/powerpoint/2010/main" val="3515630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2985</TotalTime>
  <Words>1335</Words>
  <Application>Microsoft Office PowerPoint</Application>
  <PresentationFormat>Widescreen</PresentationFormat>
  <Paragraphs>390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Worksheet</vt:lpstr>
      <vt:lpstr>Acrobat Document</vt:lpstr>
      <vt:lpstr>Welcome to POPCORN 101</vt:lpstr>
      <vt:lpstr>Objectives </vt:lpstr>
      <vt:lpstr>Benefits of Selling </vt:lpstr>
      <vt:lpstr>The Budget</vt:lpstr>
      <vt:lpstr>Popcorn Arrival</vt:lpstr>
      <vt:lpstr>“How much should I get?”</vt:lpstr>
      <vt:lpstr>Popcorn Kickoff Party</vt:lpstr>
      <vt:lpstr>Using Square</vt:lpstr>
      <vt:lpstr>Personal Sales</vt:lpstr>
      <vt:lpstr>Show &amp; Sells</vt:lpstr>
      <vt:lpstr>Show and Sell Tracker</vt:lpstr>
      <vt:lpstr>Communications and Tools </vt:lpstr>
      <vt:lpstr>Personal Tracker</vt:lpstr>
      <vt:lpstr>Unit Incentives</vt:lpstr>
      <vt:lpstr>In Conclusion. . . 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Objectives</dc:title>
  <dc:creator>Anthony Montemurno</dc:creator>
  <cp:lastModifiedBy>Anthony Montemurno</cp:lastModifiedBy>
  <cp:revision>62</cp:revision>
  <dcterms:created xsi:type="dcterms:W3CDTF">2021-04-12T12:58:21Z</dcterms:created>
  <dcterms:modified xsi:type="dcterms:W3CDTF">2021-05-24T18:42:43Z</dcterms:modified>
</cp:coreProperties>
</file>