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307" r:id="rId3"/>
    <p:sldId id="323" r:id="rId4"/>
    <p:sldId id="259" r:id="rId5"/>
    <p:sldId id="294" r:id="rId6"/>
    <p:sldId id="305" r:id="rId7"/>
    <p:sldId id="318" r:id="rId8"/>
    <p:sldId id="298" r:id="rId9"/>
    <p:sldId id="317" r:id="rId10"/>
    <p:sldId id="274" r:id="rId11"/>
    <p:sldId id="280" r:id="rId12"/>
    <p:sldId id="299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145"/>
    <a:srgbClr val="00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43" autoAdjust="0"/>
  </p:normalViewPr>
  <p:slideViewPr>
    <p:cSldViewPr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4BBF5-A1E3-41E8-AB27-AC60CEA521F1}" type="datetimeFigureOut">
              <a:rPr lang="en-US" smtClean="0"/>
              <a:t>9/17/2018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C876B-ACFD-4DA8-80B8-B8E1F857FB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35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B6BBBD-CAD2-4407-AF5B-954634EE5A4D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989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83C299-0F77-4D40-8FD1-27F825F751E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96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0C335F-EA9A-48AF-9749-6669592F033D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45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7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3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5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C8BB70-5AB5-4FA8-A288-21C9CFB074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5506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6E927-B3C0-4CDE-A68C-FF3D53BEA4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5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8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1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5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9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6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5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01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17F2-9579-41F6-9614-593A58404579}" type="datetimeFigureOut">
              <a:rPr lang="en-US" smtClean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CDF80-A6E8-469D-86DA-E4B1DA56F0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http://www.scouting.org/filestore/marketing/logos/Cub%20Scout/CubScout_4K.gif"/>
          <p:cNvPicPr/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143000" cy="110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2832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en-US" sz="5400" dirty="0"/>
              <a:t>Welcome to</a:t>
            </a:r>
            <a:br>
              <a:rPr lang="en-US" sz="5400" dirty="0"/>
            </a:br>
            <a:r>
              <a:rPr lang="en-US" sz="5400" dirty="0"/>
              <a:t>Cub Scout Pack 374!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52400" y="4800600"/>
            <a:ext cx="8756650" cy="1466850"/>
            <a:chOff x="-12700" y="4775200"/>
            <a:chExt cx="8756650" cy="1466850"/>
          </a:xfrm>
        </p:grpSpPr>
        <p:pic>
          <p:nvPicPr>
            <p:cNvPr id="20486" name="Picture 6" descr="http://www.pack21cos.org/Clipart/Cub_Scout_Ranks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0200" y="4800600"/>
              <a:ext cx="7143750" cy="1428750"/>
            </a:xfrm>
            <a:prstGeom prst="rect">
              <a:avLst/>
            </a:prstGeom>
            <a:noFill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2700" y="4775200"/>
              <a:ext cx="1771982" cy="14668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Confused or need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676400"/>
            <a:ext cx="899160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you have concerns regarding financial matters </a:t>
            </a:r>
            <a:r>
              <a:rPr lang="en-US" b="1" u="sng" dirty="0">
                <a:solidFill>
                  <a:schemeClr val="tx1"/>
                </a:solidFill>
              </a:rPr>
              <a:t>please</a:t>
            </a:r>
            <a:r>
              <a:rPr lang="en-US" dirty="0">
                <a:solidFill>
                  <a:schemeClr val="tx1"/>
                </a:solidFill>
              </a:rPr>
              <a:t> contact the treasurer.</a:t>
            </a:r>
          </a:p>
          <a:p>
            <a:r>
              <a:rPr lang="en-US" dirty="0">
                <a:solidFill>
                  <a:schemeClr val="tx1"/>
                </a:solidFill>
              </a:rPr>
              <a:t>All financial matters are strictly </a:t>
            </a:r>
            <a:r>
              <a:rPr lang="en-US" b="1" i="1" dirty="0">
                <a:solidFill>
                  <a:schemeClr val="tx1"/>
                </a:solidFill>
              </a:rPr>
              <a:t>confidential</a:t>
            </a:r>
            <a:r>
              <a:rPr lang="en-US" dirty="0">
                <a:solidFill>
                  <a:schemeClr val="tx1"/>
                </a:solidFill>
              </a:rPr>
              <a:t>…and scholarships/assistance </a:t>
            </a:r>
            <a:r>
              <a:rPr lang="en-US" b="1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chemeClr val="tx1"/>
                </a:solidFill>
              </a:rPr>
              <a:t> available.  </a:t>
            </a:r>
          </a:p>
          <a:p>
            <a:r>
              <a:rPr lang="en-US" dirty="0">
                <a:solidFill>
                  <a:schemeClr val="tx1"/>
                </a:solidFill>
              </a:rPr>
              <a:t>Scouting isn’t free, but financial concerns should </a:t>
            </a:r>
            <a:r>
              <a:rPr lang="en-US" b="1" i="1" dirty="0">
                <a:solidFill>
                  <a:schemeClr val="tx1"/>
                </a:solidFill>
              </a:rPr>
              <a:t>never</a:t>
            </a:r>
            <a:r>
              <a:rPr lang="en-US" dirty="0">
                <a:solidFill>
                  <a:schemeClr val="tx1"/>
                </a:solidFill>
              </a:rPr>
              <a:t> stand in the way of boys who want to engage in this program!!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477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Questions?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3581400" cy="375531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223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/>
              <a:t>Slime!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6425"/>
            <a:ext cx="6400800" cy="1752600"/>
          </a:xfrm>
        </p:spPr>
        <p:txBody>
          <a:bodyPr/>
          <a:lstStyle/>
          <a:p>
            <a:r>
              <a:rPr lang="en-US" dirty="0"/>
              <a:t>Go see the gross stuff your kids have been making!</a:t>
            </a:r>
          </a:p>
        </p:txBody>
      </p:sp>
    </p:spTree>
    <p:extLst>
      <p:ext uri="{BB962C8B-B14F-4D97-AF65-F5344CB8AC3E}">
        <p14:creationId xmlns:p14="http://schemas.microsoft.com/office/powerpoint/2010/main" val="183102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000"/>
                </a:solidFill>
                <a:latin typeface="Calibri" panose="020F0502020204030204" pitchFamily="34" charset="0"/>
              </a:rPr>
              <a:t>Cub Scout Organization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3"/>
            <p:custDataLst>
              <p:tags r:id="rId2"/>
            </p:custDataLst>
          </p:nvPr>
        </p:nvSpPr>
        <p:spPr>
          <a:xfrm>
            <a:off x="2133600" y="1371600"/>
            <a:ext cx="7010400" cy="51720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Dens are organized by Rank based on age</a:t>
            </a:r>
          </a:p>
          <a:p>
            <a:pPr eaLnBrk="1" hangingPunct="1"/>
            <a:r>
              <a:rPr lang="en-US" altLang="en-US" sz="2800" dirty="0"/>
              <a:t>Ranks are…</a:t>
            </a:r>
          </a:p>
          <a:p>
            <a:pPr lvl="1" eaLnBrk="1" hangingPunct="1"/>
            <a:r>
              <a:rPr lang="en-US" altLang="en-US" dirty="0"/>
              <a:t>Lion ( Kindergarten ) </a:t>
            </a:r>
          </a:p>
          <a:p>
            <a:pPr lvl="1" eaLnBrk="1" hangingPunct="1"/>
            <a:r>
              <a:rPr lang="en-US" altLang="en-US" dirty="0"/>
              <a:t>Tiger ( 1</a:t>
            </a:r>
            <a:r>
              <a:rPr lang="en-US" altLang="en-US" baseline="30000" dirty="0"/>
              <a:t>st</a:t>
            </a:r>
            <a:r>
              <a:rPr lang="en-US" altLang="en-US" dirty="0"/>
              <a:t> grade )</a:t>
            </a:r>
          </a:p>
          <a:p>
            <a:pPr lvl="1" eaLnBrk="1" hangingPunct="1"/>
            <a:r>
              <a:rPr lang="en-US" altLang="en-US" dirty="0"/>
              <a:t>Wolf ( 2</a:t>
            </a:r>
            <a:r>
              <a:rPr lang="en-US" altLang="en-US" baseline="30000" dirty="0"/>
              <a:t>nd</a:t>
            </a:r>
            <a:r>
              <a:rPr lang="en-US" altLang="en-US" dirty="0"/>
              <a:t> grade )</a:t>
            </a:r>
          </a:p>
          <a:p>
            <a:pPr lvl="1" eaLnBrk="1" hangingPunct="1"/>
            <a:r>
              <a:rPr lang="en-US" altLang="en-US" dirty="0"/>
              <a:t>Bear ( 3</a:t>
            </a:r>
            <a:r>
              <a:rPr lang="en-US" altLang="en-US" baseline="30000" dirty="0"/>
              <a:t>rd</a:t>
            </a:r>
            <a:r>
              <a:rPr lang="en-US" altLang="en-US" dirty="0"/>
              <a:t> grade )</a:t>
            </a:r>
          </a:p>
          <a:p>
            <a:pPr lvl="1"/>
            <a:r>
              <a:rPr lang="en-US" altLang="en-US" dirty="0"/>
              <a:t>Webelos ( 4</a:t>
            </a:r>
            <a:r>
              <a:rPr lang="en-US" altLang="en-US" baseline="30000" dirty="0"/>
              <a:t>th </a:t>
            </a:r>
            <a:r>
              <a:rPr lang="en-US" altLang="en-US" dirty="0"/>
              <a:t>grade )</a:t>
            </a:r>
            <a:endParaRPr lang="en-US" altLang="en-US" baseline="30000" dirty="0"/>
          </a:p>
          <a:p>
            <a:pPr lvl="1" eaLnBrk="1" hangingPunct="1"/>
            <a:r>
              <a:rPr lang="en-US" altLang="en-US" dirty="0"/>
              <a:t>Arrow of Light ( 5</a:t>
            </a:r>
            <a:r>
              <a:rPr lang="en-US" altLang="en-US" baseline="30000" dirty="0"/>
              <a:t>th</a:t>
            </a:r>
            <a:r>
              <a:rPr lang="en-US" altLang="en-US" dirty="0"/>
              <a:t> grade )</a:t>
            </a:r>
          </a:p>
          <a:p>
            <a:pPr eaLnBrk="1" hangingPunct="1"/>
            <a:r>
              <a:rPr lang="en-US" altLang="en-US" sz="2800" dirty="0"/>
              <a:t>All Scout Activities are age-appropriate </a:t>
            </a:r>
          </a:p>
        </p:txBody>
      </p:sp>
      <p:pic>
        <p:nvPicPr>
          <p:cNvPr id="13316" name="Picture 10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201613"/>
            <a:ext cx="1905000" cy="649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8126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87375"/>
            <a:ext cx="7772400" cy="1470025"/>
          </a:xfrm>
        </p:spPr>
        <p:txBody>
          <a:bodyPr/>
          <a:lstStyle/>
          <a:p>
            <a:r>
              <a:rPr lang="en-US" dirty="0"/>
              <a:t>Jon Spencer</a:t>
            </a:r>
            <a:br>
              <a:rPr lang="en-US" dirty="0"/>
            </a:br>
            <a:r>
              <a:rPr lang="en-US" dirty="0"/>
              <a:t>(Our Big Kid)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14600"/>
            <a:ext cx="9144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 have a WEBELOS!</a:t>
            </a:r>
          </a:p>
          <a:p>
            <a:r>
              <a:rPr lang="en-US" dirty="0"/>
              <a:t>Asheville, NC</a:t>
            </a:r>
          </a:p>
          <a:p>
            <a:r>
              <a:rPr lang="en-US" dirty="0"/>
              <a:t>Started Tigers in….1986</a:t>
            </a:r>
          </a:p>
          <a:p>
            <a:r>
              <a:rPr lang="en-US" dirty="0"/>
              <a:t>Eagle Award 1998</a:t>
            </a:r>
          </a:p>
          <a:p>
            <a:r>
              <a:rPr lang="en-US" dirty="0"/>
              <a:t>NCSU 1999-2003</a:t>
            </a:r>
          </a:p>
          <a:p>
            <a:r>
              <a:rPr lang="en-US" dirty="0"/>
              <a:t>14 Years USMC Active Duty</a:t>
            </a:r>
          </a:p>
          <a:p>
            <a:r>
              <a:rPr lang="en-US" dirty="0"/>
              <a:t>2014 Committee / 2015 ACM / 2016 </a:t>
            </a:r>
            <a:r>
              <a:rPr lang="en-US" dirty="0" err="1"/>
              <a:t>Cubmaster</a:t>
            </a:r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I </a:t>
            </a:r>
            <a:r>
              <a:rPr lang="en-US" u="sng" dirty="0"/>
              <a:t>believe</a:t>
            </a:r>
            <a:r>
              <a:rPr lang="en-US" dirty="0"/>
              <a:t> in this program &amp; I’m pumped you’re here!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135467"/>
            <a:ext cx="2413000" cy="32173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8683515">
            <a:off x="-328056" y="2379864"/>
            <a:ext cx="3687214" cy="790575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Sorry I missed you all !!</a:t>
            </a:r>
          </a:p>
          <a:p>
            <a:pPr algn="ctr"/>
            <a:r>
              <a:rPr lang="en-US" sz="2400" dirty="0">
                <a:solidFill>
                  <a:srgbClr val="FFFF00"/>
                </a:solidFill>
              </a:rPr>
              <a:t>In FL helping out this week!</a:t>
            </a:r>
          </a:p>
        </p:txBody>
      </p:sp>
    </p:spTree>
    <p:extLst>
      <p:ext uri="{BB962C8B-B14F-4D97-AF65-F5344CB8AC3E}">
        <p14:creationId xmlns:p14="http://schemas.microsoft.com/office/powerpoint/2010/main" val="42816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Den Leader Introductions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(These people are Incredible!)</a:t>
            </a:r>
          </a:p>
        </p:txBody>
      </p:sp>
    </p:spTree>
    <p:extLst>
      <p:ext uri="{BB962C8B-B14F-4D97-AF65-F5344CB8AC3E}">
        <p14:creationId xmlns:p14="http://schemas.microsoft.com/office/powerpoint/2010/main" val="319486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C000"/>
                </a:solidFill>
              </a:rPr>
              <a:t>Things that Money Can’t Buy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6610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Purpose of Cub Scouting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Character development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Spiritual growth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Good citizenship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Sportsmanship and Fitness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Family understanding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Respectful relationships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Personal achievement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Friendly service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Preparation for Boy Scouts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270" y="1866104"/>
            <a:ext cx="3048530" cy="4572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we doing this year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142495"/>
            <a:ext cx="3658437" cy="56938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Fall Campout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Spring Campout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Spring Camp-In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Pumpkin </a:t>
            </a:r>
            <a:r>
              <a:rPr lang="en-US" sz="2800" dirty="0" err="1">
                <a:solidFill>
                  <a:prstClr val="white">
                    <a:tint val="75000"/>
                  </a:prstClr>
                </a:solidFill>
              </a:rPr>
              <a:t>Chunkin</a:t>
            </a:r>
            <a:endParaRPr lang="en-US" sz="2800" dirty="0">
              <a:solidFill>
                <a:prstClr val="white">
                  <a:tint val="75000"/>
                </a:prstClr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Pinewood Derby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Rocket Derby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ODU Game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Admiral’s Game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Vet’s Day parade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Bike Rodeo</a:t>
            </a:r>
          </a:p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white">
                    <a:tint val="75000"/>
                  </a:prstClr>
                </a:solidFill>
              </a:rPr>
              <a:t>…and a whole lot more!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1295400"/>
            <a:ext cx="4218228" cy="489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1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Volunteerism at its Best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57200" y="1371600"/>
            <a:ext cx="8229600" cy="4906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Arial" panose="020B0604020202020204" pitchFamily="34" charset="0"/>
              </a:rPr>
              <a:t>Parents are the major source of Scout leadership</a:t>
            </a:r>
          </a:p>
          <a:p>
            <a:pPr eaLnBrk="1" hangingPunct="1"/>
            <a:r>
              <a:rPr lang="en-US" altLang="en-US" sz="2800" dirty="0">
                <a:cs typeface="Arial" panose="020B0604020202020204" pitchFamily="34" charset="0"/>
              </a:rPr>
              <a:t>Scouting is designed to help even the busiest parent get involved</a:t>
            </a:r>
            <a:endParaRPr lang="en-US" altLang="en-US" sz="2800" dirty="0"/>
          </a:p>
          <a:p>
            <a:pPr eaLnBrk="1" hangingPunct="1"/>
            <a:r>
              <a:rPr lang="en-US" altLang="en-US" sz="2800" dirty="0">
                <a:cs typeface="Arial" panose="020B0604020202020204" pitchFamily="34" charset="0"/>
              </a:rPr>
              <a:t>Parents should participate in and encourage their boys in their advancement</a:t>
            </a:r>
            <a:r>
              <a:rPr lang="en-US" altLang="en-US" sz="2400" b="1" dirty="0"/>
              <a:t> </a:t>
            </a:r>
          </a:p>
          <a:p>
            <a:pPr eaLnBrk="1" hangingPunct="1"/>
            <a:r>
              <a:rPr lang="en-US" altLang="en-US" sz="2800" dirty="0"/>
              <a:t>Allows you to teach by example and create a genuine impact—quality time with your son</a:t>
            </a:r>
          </a:p>
        </p:txBody>
      </p:sp>
      <p:pic>
        <p:nvPicPr>
          <p:cNvPr id="14341" name="Picture 2"/>
          <p:cNvPicPr>
            <a:picLocks noGrp="1" noChangeAspect="1" noChangeArrowheads="1"/>
          </p:cNvPicPr>
          <p:nvPr>
            <p:ph sz="half" idx="1"/>
            <p:custDataLst>
              <p:tags r:id="rId3"/>
            </p:custDataLst>
          </p:nvPr>
        </p:nvPicPr>
        <p:blipFill>
          <a:blip r:embed="rId6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34000" y="4525963"/>
            <a:ext cx="3810000" cy="2332037"/>
          </a:xfrm>
          <a:noFill/>
        </p:spPr>
      </p:pic>
    </p:spTree>
    <p:extLst>
      <p:ext uri="{BB962C8B-B14F-4D97-AF65-F5344CB8AC3E}">
        <p14:creationId xmlns:p14="http://schemas.microsoft.com/office/powerpoint/2010/main" val="752832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Want to get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Monthly parent &amp; leader meetings held the first Sunday of the month at 3pm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CF Phase III Gazebo/Dave’s house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CCUMC Conference Room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Starbucks</a:t>
            </a:r>
          </a:p>
          <a:p>
            <a:r>
              <a:rPr lang="en-US" dirty="0">
                <a:solidFill>
                  <a:schemeClr val="tx1"/>
                </a:solidFill>
              </a:rPr>
              <a:t>Meeting plans, event plans, budgeting</a:t>
            </a:r>
          </a:p>
          <a:p>
            <a:r>
              <a:rPr lang="en-US" dirty="0">
                <a:solidFill>
                  <a:schemeClr val="tx1"/>
                </a:solidFill>
              </a:rPr>
              <a:t>The Pack pays for all leader training and materials</a:t>
            </a:r>
          </a:p>
        </p:txBody>
      </p:sp>
    </p:spTree>
    <p:extLst>
      <p:ext uri="{BB962C8B-B14F-4D97-AF65-F5344CB8AC3E}">
        <p14:creationId xmlns:p14="http://schemas.microsoft.com/office/powerpoint/2010/main" val="202294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/>
              <a:t>Folder Overview</a:t>
            </a:r>
          </a:p>
        </p:txBody>
      </p:sp>
    </p:spTree>
    <p:extLst>
      <p:ext uri="{BB962C8B-B14F-4D97-AF65-F5344CB8AC3E}">
        <p14:creationId xmlns:p14="http://schemas.microsoft.com/office/powerpoint/2010/main" val="270818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Join Process…</a:t>
            </a:r>
            <a:r>
              <a:rPr lang="en-US" altLang="en-US" b="1" dirty="0">
                <a:solidFill>
                  <a:srgbClr val="FFC000"/>
                </a:solidFill>
                <a:latin typeface="+mn-lt"/>
              </a:rPr>
              <a:t>	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1524000"/>
            <a:ext cx="7924800" cy="551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latin typeface="+mn-lt"/>
              </a:rPr>
              <a:t>Step 1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latin typeface="+mn-lt"/>
              </a:rPr>
              <a:t>Complete an online or paper application for your son at table 1. This is where you will fill out a leader application as well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latin typeface="+mn-lt"/>
              </a:rPr>
              <a:t>Step 2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latin typeface="+mn-lt"/>
              </a:rPr>
              <a:t>Hand your paperwork and fees in tonight at table 2. Purchase your son’s Pack t-shirt and hat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b="1" dirty="0">
                <a:latin typeface="+mn-lt"/>
              </a:rPr>
              <a:t>Step 3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 dirty="0">
                <a:latin typeface="+mn-lt"/>
              </a:rPr>
              <a:t>Mingle with the Den Leaders!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2800" dirty="0">
              <a:latin typeface="+mn-lt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400" dirty="0">
              <a:latin typeface="+mn-lt"/>
            </a:endParaRPr>
          </a:p>
        </p:txBody>
      </p:sp>
      <p:pic>
        <p:nvPicPr>
          <p:cNvPr id="20484" name="Picture 6" descr="F:\Pictures\Old BSA Clip Art\Action Figures\ActionFolio_blue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86106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63495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2298</TotalTime>
  <Words>409</Words>
  <Application>Microsoft Office PowerPoint</Application>
  <PresentationFormat>On-screen Show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Welcome to Cub Scout Pack 374!</vt:lpstr>
      <vt:lpstr>Jon Spencer (Our Big Kid)</vt:lpstr>
      <vt:lpstr>Den Leader Introductions  (These people are Incredible!)</vt:lpstr>
      <vt:lpstr>Things that Money Can’t Buy</vt:lpstr>
      <vt:lpstr>What are we doing this year ?</vt:lpstr>
      <vt:lpstr>Volunteerism at its Best</vt:lpstr>
      <vt:lpstr>Want to get involved?</vt:lpstr>
      <vt:lpstr>Folder Overview</vt:lpstr>
      <vt:lpstr>The Join Process… </vt:lpstr>
      <vt:lpstr>Confused or need help?</vt:lpstr>
      <vt:lpstr>Questions?</vt:lpstr>
      <vt:lpstr>Slime!</vt:lpstr>
      <vt:lpstr>Cub Scout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 Scout Pack 374</dc:title>
  <dc:creator>wright</dc:creator>
  <cp:lastModifiedBy>Boudouris, Bill</cp:lastModifiedBy>
  <cp:revision>173</cp:revision>
  <dcterms:created xsi:type="dcterms:W3CDTF">2013-09-22T23:32:00Z</dcterms:created>
  <dcterms:modified xsi:type="dcterms:W3CDTF">2018-09-17T23:18:08Z</dcterms:modified>
</cp:coreProperties>
</file>