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8" r:id="rId1"/>
  </p:sldMasterIdLst>
  <p:sldIdLst>
    <p:sldId id="256" r:id="rId2"/>
    <p:sldId id="300" r:id="rId3"/>
    <p:sldId id="301" r:id="rId4"/>
    <p:sldId id="281" r:id="rId5"/>
    <p:sldId id="289" r:id="rId6"/>
    <p:sldId id="290" r:id="rId7"/>
    <p:sldId id="268" r:id="rId8"/>
    <p:sldId id="280" r:id="rId9"/>
    <p:sldId id="286" r:id="rId10"/>
    <p:sldId id="287" r:id="rId11"/>
    <p:sldId id="279" r:id="rId12"/>
    <p:sldId id="294" r:id="rId13"/>
    <p:sldId id="288" r:id="rId14"/>
    <p:sldId id="293" r:id="rId15"/>
    <p:sldId id="296" r:id="rId16"/>
    <p:sldId id="297" r:id="rId17"/>
  </p:sldIdLst>
  <p:sldSz cx="9144000" cy="6858000" type="screen4x3"/>
  <p:notesSz cx="7010400" cy="939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1" userDrawn="1">
          <p15:clr>
            <a:srgbClr val="A4A3A4"/>
          </p15:clr>
        </p15:guide>
        <p15:guide id="2" pos="2880" userDrawn="1">
          <p15:clr>
            <a:srgbClr val="A4A3A4"/>
          </p15:clr>
        </p15:guide>
        <p15:guide id="3" orient="horz" pos="144" userDrawn="1">
          <p15:clr>
            <a:srgbClr val="A4A3A4"/>
          </p15:clr>
        </p15:guide>
        <p15:guide id="4" pos="173" userDrawn="1">
          <p15:clr>
            <a:srgbClr val="A4A3A4"/>
          </p15:clr>
        </p15:guide>
        <p15:guide id="5" pos="5587" userDrawn="1">
          <p15:clr>
            <a:srgbClr val="A4A3A4"/>
          </p15:clr>
        </p15:guide>
        <p15:guide id="6" pos="374" userDrawn="1">
          <p15:clr>
            <a:srgbClr val="A4A3A4"/>
          </p15:clr>
        </p15:guide>
        <p15:guide id="7" orient="horz" pos="979" userDrawn="1">
          <p15:clr>
            <a:srgbClr val="A4A3A4"/>
          </p15:clr>
        </p15:guide>
        <p15:guide id="8" pos="299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EB1AD2-64DD-29A6-F1A6-382A4D7742F9}" v="884" dt="2020-03-20T18:04:50.400"/>
    <p1510:client id="{2790B860-98A2-F6B5-847E-13BABA7E3394}" v="207" dt="2020-03-19T22:02:33.3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947" autoAdjust="0"/>
  </p:normalViewPr>
  <p:slideViewPr>
    <p:cSldViewPr showGuides="1">
      <p:cViewPr varScale="1">
        <p:scale>
          <a:sx n="79" d="100"/>
          <a:sy n="79" d="100"/>
        </p:scale>
        <p:origin x="1555" y="77"/>
      </p:cViewPr>
      <p:guideLst>
        <p:guide orient="horz" pos="2131"/>
        <p:guide pos="2880"/>
        <p:guide orient="horz" pos="144"/>
        <p:guide pos="173"/>
        <p:guide pos="5587"/>
        <p:guide pos="374"/>
        <p:guide orient="horz" pos="979"/>
        <p:guide pos="2995"/>
      </p:guideLst>
    </p:cSldViewPr>
  </p:slideViewPr>
  <p:notesTextViewPr>
    <p:cViewPr>
      <p:scale>
        <a:sx n="1" d="1"/>
        <a:sy n="1" d="1"/>
      </p:scale>
      <p:origin x="0" y="0"/>
    </p:cViewPr>
  </p:notesTextViewPr>
  <p:gridSpacing cx="45720" cy="4572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20CC88D-6497-4847-8AE2-8AAEA194953F}" type="datetimeFigureOut">
              <a:rPr lang="en-US" smtClean="0"/>
              <a:t>2/28/2022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E69280-4641-4D14-86B2-B8ED5B786C2A}" type="slidenum">
              <a:rPr lang="en-US" smtClean="0"/>
              <a:t>‹#›</a:t>
            </a:fld>
            <a:endParaRPr lang="en-US" dirty="0"/>
          </a:p>
        </p:txBody>
      </p:sp>
    </p:spTree>
    <p:extLst>
      <p:ext uri="{BB962C8B-B14F-4D97-AF65-F5344CB8AC3E}">
        <p14:creationId xmlns:p14="http://schemas.microsoft.com/office/powerpoint/2010/main" val="3940476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0CC88D-6497-4847-8AE2-8AAEA194953F}" type="datetimeFigureOut">
              <a:rPr lang="en-US" smtClean="0"/>
              <a:t>2/28/2022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E69280-4641-4D14-86B2-B8ED5B786C2A}" type="slidenum">
              <a:rPr lang="en-US" smtClean="0"/>
              <a:t>‹#›</a:t>
            </a:fld>
            <a:endParaRPr lang="en-US" dirty="0"/>
          </a:p>
        </p:txBody>
      </p:sp>
    </p:spTree>
    <p:extLst>
      <p:ext uri="{BB962C8B-B14F-4D97-AF65-F5344CB8AC3E}">
        <p14:creationId xmlns:p14="http://schemas.microsoft.com/office/powerpoint/2010/main" val="1272418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0CC88D-6497-4847-8AE2-8AAEA194953F}" type="datetimeFigureOut">
              <a:rPr lang="en-US" smtClean="0"/>
              <a:t>2/28/2022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E69280-4641-4D14-86B2-B8ED5B786C2A}" type="slidenum">
              <a:rPr lang="en-US" smtClean="0"/>
              <a:t>‹#›</a:t>
            </a:fld>
            <a:endParaRPr lang="en-US" dirty="0"/>
          </a:p>
        </p:txBody>
      </p:sp>
    </p:spTree>
    <p:extLst>
      <p:ext uri="{BB962C8B-B14F-4D97-AF65-F5344CB8AC3E}">
        <p14:creationId xmlns:p14="http://schemas.microsoft.com/office/powerpoint/2010/main" val="3924906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0CC88D-6497-4847-8AE2-8AAEA194953F}" type="datetimeFigureOut">
              <a:rPr lang="en-US" smtClean="0"/>
              <a:t>2/28/2022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E69280-4641-4D14-86B2-B8ED5B786C2A}" type="slidenum">
              <a:rPr lang="en-US" smtClean="0"/>
              <a:t>‹#›</a:t>
            </a:fld>
            <a:endParaRPr lang="en-US" dirty="0"/>
          </a:p>
        </p:txBody>
      </p:sp>
    </p:spTree>
    <p:extLst>
      <p:ext uri="{BB962C8B-B14F-4D97-AF65-F5344CB8AC3E}">
        <p14:creationId xmlns:p14="http://schemas.microsoft.com/office/powerpoint/2010/main" val="3610663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0CC88D-6497-4847-8AE2-8AAEA194953F}" type="datetimeFigureOut">
              <a:rPr lang="en-US" smtClean="0"/>
              <a:t>2/28/2022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E69280-4641-4D14-86B2-B8ED5B786C2A}" type="slidenum">
              <a:rPr lang="en-US" smtClean="0"/>
              <a:t>‹#›</a:t>
            </a:fld>
            <a:endParaRPr lang="en-US" dirty="0"/>
          </a:p>
        </p:txBody>
      </p:sp>
    </p:spTree>
    <p:extLst>
      <p:ext uri="{BB962C8B-B14F-4D97-AF65-F5344CB8AC3E}">
        <p14:creationId xmlns:p14="http://schemas.microsoft.com/office/powerpoint/2010/main" val="1850570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20CC88D-6497-4847-8AE2-8AAEA194953F}" type="datetimeFigureOut">
              <a:rPr lang="en-US" smtClean="0"/>
              <a:t>2/28/2022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EE69280-4641-4D14-86B2-B8ED5B786C2A}" type="slidenum">
              <a:rPr lang="en-US" smtClean="0"/>
              <a:t>‹#›</a:t>
            </a:fld>
            <a:endParaRPr lang="en-US" dirty="0"/>
          </a:p>
        </p:txBody>
      </p:sp>
    </p:spTree>
    <p:extLst>
      <p:ext uri="{BB962C8B-B14F-4D97-AF65-F5344CB8AC3E}">
        <p14:creationId xmlns:p14="http://schemas.microsoft.com/office/powerpoint/2010/main" val="862840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20CC88D-6497-4847-8AE2-8AAEA194953F}" type="datetimeFigureOut">
              <a:rPr lang="en-US" smtClean="0"/>
              <a:t>2/28/2022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EE69280-4641-4D14-86B2-B8ED5B786C2A}" type="slidenum">
              <a:rPr lang="en-US" smtClean="0"/>
              <a:t>‹#›</a:t>
            </a:fld>
            <a:endParaRPr lang="en-US" dirty="0"/>
          </a:p>
        </p:txBody>
      </p:sp>
    </p:spTree>
    <p:extLst>
      <p:ext uri="{BB962C8B-B14F-4D97-AF65-F5344CB8AC3E}">
        <p14:creationId xmlns:p14="http://schemas.microsoft.com/office/powerpoint/2010/main" val="3544256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20CC88D-6497-4847-8AE2-8AAEA194953F}" type="datetimeFigureOut">
              <a:rPr lang="en-US" smtClean="0"/>
              <a:t>2/28/2022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EE69280-4641-4D14-86B2-B8ED5B786C2A}" type="slidenum">
              <a:rPr lang="en-US" smtClean="0"/>
              <a:t>‹#›</a:t>
            </a:fld>
            <a:endParaRPr lang="en-US" dirty="0"/>
          </a:p>
        </p:txBody>
      </p:sp>
    </p:spTree>
    <p:extLst>
      <p:ext uri="{BB962C8B-B14F-4D97-AF65-F5344CB8AC3E}">
        <p14:creationId xmlns:p14="http://schemas.microsoft.com/office/powerpoint/2010/main" val="173492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0CC88D-6497-4847-8AE2-8AAEA194953F}" type="datetimeFigureOut">
              <a:rPr lang="en-US" smtClean="0"/>
              <a:t>2/28/2022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EE69280-4641-4D14-86B2-B8ED5B786C2A}" type="slidenum">
              <a:rPr lang="en-US" smtClean="0"/>
              <a:t>‹#›</a:t>
            </a:fld>
            <a:endParaRPr lang="en-US" dirty="0"/>
          </a:p>
        </p:txBody>
      </p:sp>
    </p:spTree>
    <p:extLst>
      <p:ext uri="{BB962C8B-B14F-4D97-AF65-F5344CB8AC3E}">
        <p14:creationId xmlns:p14="http://schemas.microsoft.com/office/powerpoint/2010/main" val="2425085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20CC88D-6497-4847-8AE2-8AAEA194953F}" type="datetimeFigureOut">
              <a:rPr lang="en-US" smtClean="0"/>
              <a:t>2/28/2022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EE69280-4641-4D14-86B2-B8ED5B786C2A}" type="slidenum">
              <a:rPr lang="en-US" smtClean="0"/>
              <a:t>‹#›</a:t>
            </a:fld>
            <a:endParaRPr lang="en-US" dirty="0"/>
          </a:p>
        </p:txBody>
      </p:sp>
    </p:spTree>
    <p:extLst>
      <p:ext uri="{BB962C8B-B14F-4D97-AF65-F5344CB8AC3E}">
        <p14:creationId xmlns:p14="http://schemas.microsoft.com/office/powerpoint/2010/main" val="1447221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20CC88D-6497-4847-8AE2-8AAEA194953F}" type="datetimeFigureOut">
              <a:rPr lang="en-US" smtClean="0"/>
              <a:t>2/28/2022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EE69280-4641-4D14-86B2-B8ED5B786C2A}" type="slidenum">
              <a:rPr lang="en-US" smtClean="0"/>
              <a:t>‹#›</a:t>
            </a:fld>
            <a:endParaRPr lang="en-US" dirty="0"/>
          </a:p>
        </p:txBody>
      </p:sp>
    </p:spTree>
    <p:extLst>
      <p:ext uri="{BB962C8B-B14F-4D97-AF65-F5344CB8AC3E}">
        <p14:creationId xmlns:p14="http://schemas.microsoft.com/office/powerpoint/2010/main" val="1586307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0CC88D-6497-4847-8AE2-8AAEA194953F}" type="datetimeFigureOut">
              <a:rPr lang="en-US" smtClean="0"/>
              <a:t>2/28/2022</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E69280-4641-4D14-86B2-B8ED5B786C2A}" type="slidenum">
              <a:rPr lang="en-US" smtClean="0"/>
              <a:t>‹#›</a:t>
            </a:fld>
            <a:endParaRPr lang="en-US" dirty="0"/>
          </a:p>
        </p:txBody>
      </p:sp>
    </p:spTree>
    <p:extLst>
      <p:ext uri="{BB962C8B-B14F-4D97-AF65-F5344CB8AC3E}">
        <p14:creationId xmlns:p14="http://schemas.microsoft.com/office/powerpoint/2010/main" val="308287242"/>
      </p:ext>
    </p:extLst>
  </p:cSld>
  <p:clrMap bg1="dk1" tx1="lt1" bg2="dk2" tx2="lt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285148" y="237062"/>
            <a:ext cx="8584215" cy="2585323"/>
          </a:xfrm>
          <a:prstGeom prst="rect">
            <a:avLst/>
          </a:prstGeom>
          <a:noFill/>
        </p:spPr>
        <p:txBody>
          <a:bodyPr wrap="square" rtlCol="0" anchor="t">
            <a:spAutoFit/>
          </a:bodyPr>
          <a:lstStyle/>
          <a:p>
            <a:pPr algn="ctr"/>
            <a:r>
              <a:rPr lang="en-US" sz="2800" dirty="0">
                <a:latin typeface="Roboto Slab Medium" pitchFamily="2" charset="0"/>
                <a:ea typeface="Roboto Slab Medium" pitchFamily="2" charset="0"/>
              </a:rPr>
              <a:t>WELCOME TO THE</a:t>
            </a:r>
            <a:br>
              <a:rPr lang="en-US" dirty="0">
                <a:latin typeface="Trajan Pro 3" panose="02020502050503020301" pitchFamily="18" charset="0"/>
              </a:rPr>
            </a:br>
            <a:endParaRPr lang="en-US" dirty="0">
              <a:latin typeface="Trajan Pro 3" panose="02020502050503020301" pitchFamily="18" charset="0"/>
            </a:endParaRPr>
          </a:p>
          <a:p>
            <a:pPr algn="ctr"/>
            <a:r>
              <a:rPr lang="en-US" sz="4000" dirty="0">
                <a:latin typeface="Roboto Slab Black" pitchFamily="2" charset="0"/>
                <a:ea typeface="Roboto Slab Black" pitchFamily="2" charset="0"/>
                <a:cs typeface="Aharoni"/>
              </a:rPr>
              <a:t>Tidewater Council BSA</a:t>
            </a:r>
          </a:p>
          <a:p>
            <a:pPr algn="ctr"/>
            <a:r>
              <a:rPr lang="en-US" sz="4000" dirty="0">
                <a:latin typeface="Roboto Slab Black" pitchFamily="2" charset="0"/>
                <a:ea typeface="Roboto Slab Black" pitchFamily="2" charset="0"/>
                <a:cs typeface="Aharoni"/>
              </a:rPr>
              <a:t>Camp Card Training Webinar</a:t>
            </a:r>
          </a:p>
          <a:p>
            <a:pPr algn="ctr"/>
            <a:endParaRPr lang="en-US" dirty="0">
              <a:solidFill>
                <a:schemeClr val="bg1"/>
              </a:solidFill>
              <a:latin typeface="Trajan Pro 3" panose="02020502050503020301" pitchFamily="18" charset="0"/>
            </a:endParaRPr>
          </a:p>
          <a:p>
            <a:pPr algn="ctr"/>
            <a:endParaRPr lang="en-US" dirty="0">
              <a:solidFill>
                <a:schemeClr val="bg1"/>
              </a:solidFill>
              <a:latin typeface="Trajan Pro 3" panose="02020502050503020301" pitchFamily="18"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64939" y="2637977"/>
            <a:ext cx="2614122" cy="2984371"/>
          </a:xfrm>
          <a:prstGeom prst="rect">
            <a:avLst/>
          </a:prstGeom>
        </p:spPr>
      </p:pic>
    </p:spTree>
    <p:extLst>
      <p:ext uri="{BB962C8B-B14F-4D97-AF65-F5344CB8AC3E}">
        <p14:creationId xmlns:p14="http://schemas.microsoft.com/office/powerpoint/2010/main" val="1185688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3440D0E-8593-4A34-B878-28FEF42FDB3C}"/>
              </a:ext>
            </a:extLst>
          </p:cNvPr>
          <p:cNvSpPr txBox="1"/>
          <p:nvPr/>
        </p:nvSpPr>
        <p:spPr>
          <a:xfrm>
            <a:off x="595424" y="1565374"/>
            <a:ext cx="8273940" cy="37702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lang="en-US" sz="3200" dirty="0">
                <a:latin typeface="Roboto Slab Medium" pitchFamily="2" charset="0"/>
                <a:ea typeface="Roboto Slab Medium" pitchFamily="2" charset="0"/>
                <a:cs typeface="+mn-lt"/>
              </a:rPr>
              <a:t>Use a variety of sales methods:</a:t>
            </a:r>
            <a:endParaRPr lang="en-US" sz="3200" dirty="0">
              <a:latin typeface="Roboto Slab Medium" pitchFamily="2" charset="0"/>
              <a:ea typeface="Roboto Slab Medium" pitchFamily="2" charset="0"/>
              <a:cs typeface="Calibri" panose="020F0502020204030204"/>
            </a:endParaRPr>
          </a:p>
          <a:p>
            <a:pPr marL="798513" lvl="1" indent="-341313">
              <a:spcAft>
                <a:spcPts val="600"/>
              </a:spcAft>
              <a:buFont typeface="Arial"/>
              <a:buChar char="•"/>
            </a:pPr>
            <a:r>
              <a:rPr lang="en-US" sz="3200" b="1" dirty="0">
                <a:ea typeface="+mn-lt"/>
                <a:cs typeface="+mn-lt"/>
              </a:rPr>
              <a:t>Door-to-door</a:t>
            </a:r>
            <a:endParaRPr lang="en-US" sz="3200" dirty="0">
              <a:cs typeface="Calibri"/>
            </a:endParaRPr>
          </a:p>
          <a:p>
            <a:pPr marL="798513" lvl="1" indent="-341313">
              <a:spcAft>
                <a:spcPts val="600"/>
              </a:spcAft>
              <a:buFont typeface="Arial"/>
              <a:buChar char="•"/>
            </a:pPr>
            <a:r>
              <a:rPr lang="en-US" sz="3200" b="1" dirty="0">
                <a:ea typeface="+mn-lt"/>
                <a:cs typeface="+mn-lt"/>
              </a:rPr>
              <a:t>Store front sales</a:t>
            </a:r>
            <a:r>
              <a:rPr lang="en-US" sz="3200" dirty="0">
                <a:ea typeface="+mn-lt"/>
                <a:cs typeface="+mn-lt"/>
              </a:rPr>
              <a:t> – Always ask permission from the store manager in advance</a:t>
            </a:r>
            <a:endParaRPr lang="en-US" sz="3200" dirty="0">
              <a:cs typeface="Calibri"/>
            </a:endParaRPr>
          </a:p>
          <a:p>
            <a:pPr marL="798513" lvl="1" indent="-341313">
              <a:spcAft>
                <a:spcPts val="600"/>
              </a:spcAft>
              <a:buFont typeface="Arial"/>
              <a:buChar char="•"/>
            </a:pPr>
            <a:r>
              <a:rPr lang="en-US" sz="3200" b="1" dirty="0">
                <a:ea typeface="+mn-lt"/>
                <a:cs typeface="+mn-lt"/>
              </a:rPr>
              <a:t>Sell at work</a:t>
            </a:r>
            <a:r>
              <a:rPr lang="en-US" sz="3200" dirty="0">
                <a:ea typeface="+mn-lt"/>
                <a:cs typeface="+mn-lt"/>
              </a:rPr>
              <a:t> – Parents and guardians an offer their coworkers the opportunity to buy a card</a:t>
            </a:r>
            <a:endParaRPr lang="en-US" dirty="0">
              <a:cs typeface="Calibri"/>
            </a:endParaRPr>
          </a:p>
        </p:txBody>
      </p:sp>
      <p:sp>
        <p:nvSpPr>
          <p:cNvPr id="3" name="TextBox 2">
            <a:extLst>
              <a:ext uri="{FF2B5EF4-FFF2-40B4-BE49-F238E27FC236}">
                <a16:creationId xmlns:a16="http://schemas.microsoft.com/office/drawing/2014/main" id="{AA0F8EB3-E651-401F-8016-DBDA03A64944}"/>
              </a:ext>
            </a:extLst>
          </p:cNvPr>
          <p:cNvSpPr txBox="1"/>
          <p:nvPr/>
        </p:nvSpPr>
        <p:spPr>
          <a:xfrm>
            <a:off x="285148" y="239110"/>
            <a:ext cx="8584215"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dirty="0">
                <a:latin typeface="Roboto Slab Black" pitchFamily="2" charset="0"/>
                <a:ea typeface="Roboto Slab Black" pitchFamily="2" charset="0"/>
                <a:cs typeface="Calibri"/>
              </a:rPr>
              <a:t>BEST PRACTICES</a:t>
            </a:r>
            <a:endParaRPr lang="en-US" sz="6400" dirty="0">
              <a:latin typeface="Roboto Slab Black" pitchFamily="2" charset="0"/>
              <a:ea typeface="Roboto Slab Black" pitchFamily="2" charset="0"/>
              <a:cs typeface="Calibri"/>
            </a:endParaRPr>
          </a:p>
        </p:txBody>
      </p:sp>
    </p:spTree>
    <p:extLst>
      <p:ext uri="{BB962C8B-B14F-4D97-AF65-F5344CB8AC3E}">
        <p14:creationId xmlns:p14="http://schemas.microsoft.com/office/powerpoint/2010/main" val="1969397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593724" y="1560994"/>
            <a:ext cx="8413115" cy="5416868"/>
          </a:xfrm>
          <a:prstGeom prst="rect">
            <a:avLst/>
          </a:prstGeom>
          <a:noFill/>
        </p:spPr>
        <p:txBody>
          <a:bodyPr wrap="square" rtlCol="0" anchor="t">
            <a:spAutoFit/>
          </a:bodyPr>
          <a:lstStyle/>
          <a:p>
            <a:r>
              <a:rPr lang="en-US" sz="2800" dirty="0">
                <a:latin typeface="Roboto Slab Medium" pitchFamily="2" charset="0"/>
                <a:ea typeface="Roboto Slab Medium" pitchFamily="2" charset="0"/>
                <a:cs typeface="+mn-lt"/>
              </a:rPr>
              <a:t>Use the Camp Card Sale to train Scouts in public speaking, sales, service, and courteousness:</a:t>
            </a:r>
            <a:endParaRPr lang="en-US" sz="2800" dirty="0">
              <a:latin typeface="Roboto Slab Medium" pitchFamily="2" charset="0"/>
              <a:ea typeface="Roboto Slab Medium" pitchFamily="2" charset="0"/>
              <a:cs typeface="Calibri" panose="020F0502020204030204"/>
            </a:endParaRPr>
          </a:p>
          <a:p>
            <a:pPr marL="798513" lvl="1" indent="-341313">
              <a:spcAft>
                <a:spcPts val="600"/>
              </a:spcAft>
              <a:buFont typeface="Arial"/>
              <a:buChar char="•"/>
            </a:pPr>
            <a:r>
              <a:rPr lang="en-US" sz="2400" dirty="0">
                <a:ea typeface="+mn-lt"/>
                <a:cs typeface="+mn-lt"/>
              </a:rPr>
              <a:t>Role play and practice</a:t>
            </a:r>
            <a:endParaRPr lang="en-US" sz="2400" dirty="0">
              <a:cs typeface="Calibri"/>
            </a:endParaRPr>
          </a:p>
          <a:p>
            <a:pPr marL="798513" lvl="1" indent="-341313">
              <a:spcAft>
                <a:spcPts val="600"/>
              </a:spcAft>
              <a:buFont typeface="Arial"/>
              <a:buChar char="•"/>
            </a:pPr>
            <a:r>
              <a:rPr lang="en-US" sz="2400" dirty="0">
                <a:ea typeface="+mn-lt"/>
                <a:cs typeface="+mn-lt"/>
              </a:rPr>
              <a:t>Scouts should wear their uniforms while selling Camp Cards</a:t>
            </a:r>
            <a:endParaRPr lang="en-US" sz="2400" dirty="0">
              <a:cs typeface="Calibri"/>
            </a:endParaRPr>
          </a:p>
          <a:p>
            <a:pPr marL="798513" lvl="1" indent="-341313">
              <a:spcAft>
                <a:spcPts val="600"/>
              </a:spcAft>
              <a:buFont typeface="Arial"/>
              <a:buChar char="•"/>
            </a:pPr>
            <a:r>
              <a:rPr lang="en-US" sz="2400" dirty="0">
                <a:ea typeface="+mn-lt"/>
                <a:cs typeface="+mn-lt"/>
              </a:rPr>
              <a:t>Always say “thank you,” even to those who don’t buy a card</a:t>
            </a:r>
            <a:endParaRPr lang="en-US" sz="2400" dirty="0">
              <a:cs typeface="Calibri"/>
            </a:endParaRPr>
          </a:p>
          <a:p>
            <a:pPr marL="798513" lvl="1" indent="-341313">
              <a:spcAft>
                <a:spcPts val="600"/>
              </a:spcAft>
              <a:buFont typeface="Arial"/>
              <a:buChar char="•"/>
            </a:pPr>
            <a:r>
              <a:rPr lang="en-US" sz="2400" dirty="0">
                <a:ea typeface="+mn-lt"/>
                <a:cs typeface="+mn-lt"/>
              </a:rPr>
              <a:t>Ensure Scout families understand they are not just selling Camp Cards – they are selling character, a better community, and all the benefits of Scouting</a:t>
            </a:r>
          </a:p>
          <a:p>
            <a:pPr marL="798513" lvl="1" indent="-341313">
              <a:spcAft>
                <a:spcPts val="600"/>
              </a:spcAft>
              <a:buFont typeface="Arial"/>
              <a:buChar char="•"/>
            </a:pPr>
            <a:r>
              <a:rPr lang="en-US" sz="2400" dirty="0">
                <a:ea typeface="+mn-lt"/>
                <a:cs typeface="+mn-lt"/>
              </a:rPr>
              <a:t>Emphasize that every card sold helps a Scout go to camp</a:t>
            </a:r>
            <a:endParaRPr lang="en-US" sz="2400" dirty="0">
              <a:cs typeface="Calibri"/>
            </a:endParaRPr>
          </a:p>
          <a:p>
            <a:pPr marL="798513" lvl="1" indent="-341313">
              <a:spcAft>
                <a:spcPts val="600"/>
              </a:spcAft>
              <a:buFont typeface="Arial"/>
              <a:buChar char="•"/>
            </a:pPr>
            <a:r>
              <a:rPr lang="en-US" sz="2400" dirty="0">
                <a:ea typeface="+mn-lt"/>
                <a:cs typeface="+mn-lt"/>
              </a:rPr>
              <a:t>Camp Card sales may qualify for some requirements towards the Salesmanship Merit Badge</a:t>
            </a:r>
            <a:endParaRPr lang="en-US" sz="2400" dirty="0">
              <a:cs typeface="Calibri"/>
            </a:endParaRPr>
          </a:p>
          <a:p>
            <a:pPr algn="ctr"/>
            <a:endParaRPr lang="en-US" sz="4400" dirty="0">
              <a:solidFill>
                <a:schemeClr val="bg1"/>
              </a:solidFill>
              <a:latin typeface="Trajan Pro 3" panose="02020502050503020301" pitchFamily="18" charset="0"/>
            </a:endParaRPr>
          </a:p>
        </p:txBody>
      </p:sp>
      <p:sp>
        <p:nvSpPr>
          <p:cNvPr id="3" name="TextBox 2">
            <a:extLst>
              <a:ext uri="{FF2B5EF4-FFF2-40B4-BE49-F238E27FC236}">
                <a16:creationId xmlns:a16="http://schemas.microsoft.com/office/drawing/2014/main" id="{E74FB291-8A07-4A58-8226-43898C7AF112}"/>
              </a:ext>
            </a:extLst>
          </p:cNvPr>
          <p:cNvSpPr txBox="1"/>
          <p:nvPr/>
        </p:nvSpPr>
        <p:spPr>
          <a:xfrm>
            <a:off x="285148" y="239110"/>
            <a:ext cx="8584215"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dirty="0">
                <a:latin typeface="Roboto Slab Black" pitchFamily="2" charset="0"/>
                <a:ea typeface="Roboto Slab Black" pitchFamily="2" charset="0"/>
                <a:cs typeface="Calibri"/>
              </a:rPr>
              <a:t>BEST PRACTICES</a:t>
            </a:r>
            <a:endParaRPr lang="en-US" sz="6400" dirty="0">
              <a:latin typeface="Roboto Slab Black" pitchFamily="2" charset="0"/>
              <a:ea typeface="Roboto Slab Black" pitchFamily="2" charset="0"/>
              <a:cs typeface="Calibri"/>
            </a:endParaRPr>
          </a:p>
        </p:txBody>
      </p:sp>
    </p:spTree>
    <p:extLst>
      <p:ext uri="{BB962C8B-B14F-4D97-AF65-F5344CB8AC3E}">
        <p14:creationId xmlns:p14="http://schemas.microsoft.com/office/powerpoint/2010/main" val="903789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627C84C-4618-4DA9-B2FB-DA0D9AE88C8E}"/>
              </a:ext>
            </a:extLst>
          </p:cNvPr>
          <p:cNvSpPr txBox="1"/>
          <p:nvPr/>
        </p:nvSpPr>
        <p:spPr>
          <a:xfrm>
            <a:off x="594232" y="1563653"/>
            <a:ext cx="8412608" cy="437042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1200"/>
              </a:spcAft>
            </a:pPr>
            <a:r>
              <a:rPr lang="en-US" sz="3200" dirty="0">
                <a:latin typeface="Roboto Slab Medium" pitchFamily="2" charset="0"/>
                <a:ea typeface="Roboto Slab Medium" pitchFamily="2" charset="0"/>
                <a:cs typeface="Calibri"/>
              </a:rPr>
              <a:t>Sell the Online Bonus Offer:</a:t>
            </a:r>
          </a:p>
          <a:p>
            <a:pPr marL="798513" indent="-338138">
              <a:spcAft>
                <a:spcPts val="1200"/>
              </a:spcAft>
              <a:buFont typeface="Arial"/>
              <a:buChar char="•"/>
            </a:pPr>
            <a:r>
              <a:rPr lang="en-US" sz="2800" dirty="0">
                <a:cs typeface="Calibri"/>
              </a:rPr>
              <a:t>More than 400,000 offers from merchants all over the United States</a:t>
            </a:r>
          </a:p>
          <a:p>
            <a:pPr marL="798513" indent="-338138">
              <a:spcAft>
                <a:spcPts val="1200"/>
              </a:spcAft>
              <a:buFont typeface="Arial"/>
              <a:buChar char="•"/>
            </a:pPr>
            <a:r>
              <a:rPr lang="en-US" sz="2800" dirty="0">
                <a:cs typeface="Calibri"/>
              </a:rPr>
              <a:t>Each card has access to offers of the buyer’s choice</a:t>
            </a:r>
          </a:p>
          <a:p>
            <a:pPr marL="798513" indent="-338138">
              <a:spcAft>
                <a:spcPts val="1200"/>
              </a:spcAft>
              <a:buFont typeface="Arial"/>
              <a:buChar char="•"/>
            </a:pPr>
            <a:r>
              <a:rPr lang="en-US" sz="2800" dirty="0">
                <a:cs typeface="Calibri"/>
              </a:rPr>
              <a:t>Go to </a:t>
            </a:r>
            <a:r>
              <a:rPr lang="en-US" sz="2800" u="sng" dirty="0">
                <a:solidFill>
                  <a:srgbClr val="FFFF00"/>
                </a:solidFill>
                <a:cs typeface="Calibri"/>
              </a:rPr>
              <a:t>boyscoutscampcard.com</a:t>
            </a:r>
          </a:p>
          <a:p>
            <a:pPr marL="798513" indent="-338138">
              <a:spcAft>
                <a:spcPts val="1200"/>
              </a:spcAft>
              <a:buFont typeface="Arial"/>
              <a:buChar char="•"/>
            </a:pPr>
            <a:r>
              <a:rPr lang="en-US" sz="2800" dirty="0">
                <a:cs typeface="Calibri"/>
              </a:rPr>
              <a:t>Input access code on your card</a:t>
            </a:r>
          </a:p>
          <a:p>
            <a:pPr marL="798513" indent="-338138">
              <a:spcAft>
                <a:spcPts val="1200"/>
              </a:spcAft>
              <a:buFont typeface="Arial"/>
              <a:buChar char="•"/>
            </a:pPr>
            <a:r>
              <a:rPr lang="en-US" sz="2800" dirty="0">
                <a:cs typeface="Calibri"/>
              </a:rPr>
              <a:t>You have until December 31, 2023, to take advantage of more than 400,000 deals</a:t>
            </a:r>
          </a:p>
        </p:txBody>
      </p:sp>
      <p:sp>
        <p:nvSpPr>
          <p:cNvPr id="3" name="TextBox 2">
            <a:extLst>
              <a:ext uri="{FF2B5EF4-FFF2-40B4-BE49-F238E27FC236}">
                <a16:creationId xmlns:a16="http://schemas.microsoft.com/office/drawing/2014/main" id="{243526DD-9E3A-44C5-BF70-D90FC107B7F4}"/>
              </a:ext>
            </a:extLst>
          </p:cNvPr>
          <p:cNvSpPr txBox="1"/>
          <p:nvPr/>
        </p:nvSpPr>
        <p:spPr>
          <a:xfrm>
            <a:off x="285148" y="239110"/>
            <a:ext cx="8584215"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dirty="0">
                <a:latin typeface="Roboto Slab Black" pitchFamily="2" charset="0"/>
                <a:ea typeface="Roboto Slab Black" pitchFamily="2" charset="0"/>
                <a:cs typeface="Calibri"/>
              </a:rPr>
              <a:t>BEST PRACTICES</a:t>
            </a:r>
            <a:endParaRPr lang="en-US" sz="6400" dirty="0">
              <a:latin typeface="Roboto Slab Black" pitchFamily="2" charset="0"/>
              <a:ea typeface="Roboto Slab Black" pitchFamily="2" charset="0"/>
              <a:cs typeface="Calibri"/>
            </a:endParaRPr>
          </a:p>
        </p:txBody>
      </p:sp>
    </p:spTree>
    <p:extLst>
      <p:ext uri="{BB962C8B-B14F-4D97-AF65-F5344CB8AC3E}">
        <p14:creationId xmlns:p14="http://schemas.microsoft.com/office/powerpoint/2010/main" val="2464509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2" descr="A screenshot of a computer&#10;&#10;Description generated with very high confidence">
            <a:extLst>
              <a:ext uri="{FF2B5EF4-FFF2-40B4-BE49-F238E27FC236}">
                <a16:creationId xmlns:a16="http://schemas.microsoft.com/office/drawing/2014/main" id="{183314E2-DDAA-48AD-A7D8-AA023755ADC8}"/>
              </a:ext>
            </a:extLst>
          </p:cNvPr>
          <p:cNvPicPr>
            <a:picLocks noChangeAspect="1"/>
          </p:cNvPicPr>
          <p:nvPr/>
        </p:nvPicPr>
        <p:blipFill>
          <a:blip r:embed="rId3"/>
          <a:stretch>
            <a:fillRect/>
          </a:stretch>
        </p:blipFill>
        <p:spPr>
          <a:xfrm>
            <a:off x="1783080" y="232180"/>
            <a:ext cx="5577840" cy="6393640"/>
          </a:xfrm>
          <a:prstGeom prst="rect">
            <a:avLst/>
          </a:prstGeom>
        </p:spPr>
      </p:pic>
    </p:spTree>
    <p:extLst>
      <p:ext uri="{BB962C8B-B14F-4D97-AF65-F5344CB8AC3E}">
        <p14:creationId xmlns:p14="http://schemas.microsoft.com/office/powerpoint/2010/main" val="1603132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DFA207C-BF2F-42EB-A592-643509D3A2BC}"/>
              </a:ext>
            </a:extLst>
          </p:cNvPr>
          <p:cNvSpPr txBox="1"/>
          <p:nvPr/>
        </p:nvSpPr>
        <p:spPr>
          <a:xfrm>
            <a:off x="593725" y="1562045"/>
            <a:ext cx="8288994"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b="1" dirty="0">
                <a:ea typeface="+mn-lt"/>
                <a:cs typeface="+mn-lt"/>
              </a:rPr>
              <a:t>1. Learn All About the Camp Card Sale</a:t>
            </a:r>
            <a:endParaRPr lang="en-US" sz="2000" dirty="0">
              <a:solidFill>
                <a:schemeClr val="bg1"/>
              </a:solidFill>
              <a:cs typeface="Calibri"/>
            </a:endParaRPr>
          </a:p>
        </p:txBody>
      </p:sp>
      <p:sp>
        <p:nvSpPr>
          <p:cNvPr id="3" name="TextBox 2">
            <a:extLst>
              <a:ext uri="{FF2B5EF4-FFF2-40B4-BE49-F238E27FC236}">
                <a16:creationId xmlns:a16="http://schemas.microsoft.com/office/drawing/2014/main" id="{ED0B8C1B-C69F-476C-8B35-F6A30CC7B1BE}"/>
              </a:ext>
            </a:extLst>
          </p:cNvPr>
          <p:cNvSpPr txBox="1"/>
          <p:nvPr/>
        </p:nvSpPr>
        <p:spPr>
          <a:xfrm>
            <a:off x="285148" y="239110"/>
            <a:ext cx="8584215"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dirty="0">
                <a:latin typeface="Roboto Slab Black" pitchFamily="2" charset="0"/>
                <a:ea typeface="Roboto Slab Black" pitchFamily="2" charset="0"/>
                <a:cs typeface="Calibri"/>
              </a:rPr>
              <a:t>EASY AS </a:t>
            </a:r>
            <a:r>
              <a:rPr lang="en-US" sz="4400" dirty="0">
                <a:solidFill>
                  <a:srgbClr val="FFFF00"/>
                </a:solidFill>
                <a:latin typeface="Roboto Slab Black" pitchFamily="2" charset="0"/>
                <a:ea typeface="Roboto Slab Black" pitchFamily="2" charset="0"/>
                <a:cs typeface="Calibri"/>
              </a:rPr>
              <a:t>1</a:t>
            </a:r>
            <a:r>
              <a:rPr lang="en-US" sz="4400" dirty="0">
                <a:latin typeface="Roboto Slab Black" pitchFamily="2" charset="0"/>
                <a:ea typeface="Roboto Slab Black" pitchFamily="2" charset="0"/>
                <a:cs typeface="Calibri"/>
              </a:rPr>
              <a:t>-2-3 TO START</a:t>
            </a:r>
            <a:endParaRPr lang="en-US" sz="6600" dirty="0">
              <a:latin typeface="Roboto Slab Black" pitchFamily="2" charset="0"/>
              <a:ea typeface="Roboto Slab Black" pitchFamily="2" charset="0"/>
              <a:cs typeface="Calibri"/>
            </a:endParaRPr>
          </a:p>
        </p:txBody>
      </p:sp>
    </p:spTree>
    <p:extLst>
      <p:ext uri="{BB962C8B-B14F-4D97-AF65-F5344CB8AC3E}">
        <p14:creationId xmlns:p14="http://schemas.microsoft.com/office/powerpoint/2010/main" val="41443312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DFA207C-BF2F-42EB-A592-643509D3A2BC}"/>
              </a:ext>
            </a:extLst>
          </p:cNvPr>
          <p:cNvSpPr txBox="1"/>
          <p:nvPr/>
        </p:nvSpPr>
        <p:spPr>
          <a:xfrm>
            <a:off x="593725" y="1568086"/>
            <a:ext cx="8275638" cy="25545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dirty="0">
                <a:ea typeface="+mn-lt"/>
                <a:cs typeface="+mn-lt"/>
              </a:rPr>
              <a:t>2. Sign Up to Get Camp Cards </a:t>
            </a:r>
            <a:endParaRPr lang="en-US" sz="3200" dirty="0">
              <a:ea typeface="+mn-lt"/>
              <a:cs typeface="+mn-lt"/>
            </a:endParaRPr>
          </a:p>
          <a:p>
            <a:pPr marL="798513" indent="-341313">
              <a:buFont typeface="Arial" panose="020B0604020202020204" pitchFamily="34" charset="0"/>
              <a:buChar char="•"/>
            </a:pPr>
            <a:r>
              <a:rPr lang="en-US" sz="3200" dirty="0">
                <a:ea typeface="+mn-lt"/>
                <a:cs typeface="+mn-lt"/>
              </a:rPr>
              <a:t>Complete a </a:t>
            </a:r>
            <a:r>
              <a:rPr lang="en-US" sz="3200" u="sng" dirty="0">
                <a:solidFill>
                  <a:srgbClr val="FFFF00"/>
                </a:solidFill>
                <a:ea typeface="+mn-lt"/>
                <a:cs typeface="+mn-lt"/>
              </a:rPr>
              <a:t>Camp Card Contract</a:t>
            </a:r>
          </a:p>
          <a:p>
            <a:pPr marL="798513" indent="-341313">
              <a:buFont typeface="Arial" panose="020B0604020202020204" pitchFamily="34" charset="0"/>
              <a:buChar char="•"/>
            </a:pPr>
            <a:r>
              <a:rPr lang="en-US" sz="3200" dirty="0">
                <a:ea typeface="+mn-lt"/>
                <a:cs typeface="+mn-lt"/>
              </a:rPr>
              <a:t>Give to your District Executive or email it to Susan Miley-Petrehn at </a:t>
            </a:r>
            <a:r>
              <a:rPr lang="en-US" sz="3200" u="sng" dirty="0">
                <a:solidFill>
                  <a:srgbClr val="FFFF00"/>
                </a:solidFill>
                <a:ea typeface="+mn-lt"/>
                <a:cs typeface="+mn-lt"/>
              </a:rPr>
              <a:t>susan.miley-petrehn@scouting.org</a:t>
            </a:r>
            <a:endParaRPr lang="en-US" dirty="0">
              <a:solidFill>
                <a:schemeClr val="bg1"/>
              </a:solidFill>
              <a:cs typeface="Calibri"/>
            </a:endParaRPr>
          </a:p>
        </p:txBody>
      </p:sp>
      <p:sp>
        <p:nvSpPr>
          <p:cNvPr id="3" name="TextBox 2">
            <a:extLst>
              <a:ext uri="{FF2B5EF4-FFF2-40B4-BE49-F238E27FC236}">
                <a16:creationId xmlns:a16="http://schemas.microsoft.com/office/drawing/2014/main" id="{45DBB4DC-12D7-4219-AF46-37B8FACEC55F}"/>
              </a:ext>
            </a:extLst>
          </p:cNvPr>
          <p:cNvSpPr txBox="1"/>
          <p:nvPr/>
        </p:nvSpPr>
        <p:spPr>
          <a:xfrm>
            <a:off x="285148" y="239110"/>
            <a:ext cx="8584215"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dirty="0">
                <a:latin typeface="Roboto Slab Black" pitchFamily="2" charset="0"/>
                <a:ea typeface="Roboto Slab Black" pitchFamily="2" charset="0"/>
                <a:cs typeface="Calibri"/>
              </a:rPr>
              <a:t>EASY AS 1-</a:t>
            </a:r>
            <a:r>
              <a:rPr lang="en-US" sz="4400" dirty="0">
                <a:solidFill>
                  <a:srgbClr val="FFFF00"/>
                </a:solidFill>
                <a:latin typeface="Roboto Slab Black" pitchFamily="2" charset="0"/>
                <a:ea typeface="Roboto Slab Black" pitchFamily="2" charset="0"/>
                <a:cs typeface="Calibri"/>
              </a:rPr>
              <a:t>2</a:t>
            </a:r>
            <a:r>
              <a:rPr lang="en-US" sz="4400" dirty="0">
                <a:latin typeface="Roboto Slab Black" pitchFamily="2" charset="0"/>
                <a:ea typeface="Roboto Slab Black" pitchFamily="2" charset="0"/>
                <a:cs typeface="Calibri"/>
              </a:rPr>
              <a:t>-3 TO START</a:t>
            </a:r>
            <a:endParaRPr lang="en-US" sz="6600" dirty="0">
              <a:latin typeface="Roboto Slab Black" pitchFamily="2" charset="0"/>
              <a:ea typeface="Roboto Slab Black" pitchFamily="2" charset="0"/>
              <a:cs typeface="Calibri"/>
            </a:endParaRPr>
          </a:p>
        </p:txBody>
      </p:sp>
    </p:spTree>
    <p:extLst>
      <p:ext uri="{BB962C8B-B14F-4D97-AF65-F5344CB8AC3E}">
        <p14:creationId xmlns:p14="http://schemas.microsoft.com/office/powerpoint/2010/main" val="2747870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DFA207C-BF2F-42EB-A592-643509D3A2BC}"/>
              </a:ext>
            </a:extLst>
          </p:cNvPr>
          <p:cNvSpPr txBox="1"/>
          <p:nvPr/>
        </p:nvSpPr>
        <p:spPr>
          <a:xfrm>
            <a:off x="594924" y="1569119"/>
            <a:ext cx="8274439" cy="20621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dirty="0">
                <a:ea typeface="+mn-lt"/>
                <a:cs typeface="+mn-lt"/>
              </a:rPr>
              <a:t>3. Get Your Camp Cards</a:t>
            </a:r>
            <a:r>
              <a:rPr lang="en-US" sz="3200" dirty="0">
                <a:ea typeface="+mn-lt"/>
                <a:cs typeface="+mn-lt"/>
              </a:rPr>
              <a:t> </a:t>
            </a:r>
            <a:endParaRPr lang="en-US" sz="3200" dirty="0">
              <a:cs typeface="Calibri"/>
            </a:endParaRPr>
          </a:p>
          <a:p>
            <a:pPr marL="798513" indent="-341313">
              <a:buFont typeface="Arial" panose="020B0604020202020204" pitchFamily="34" charset="0"/>
              <a:buChar char="•"/>
            </a:pPr>
            <a:r>
              <a:rPr lang="en-US" sz="3200" dirty="0">
                <a:ea typeface="+mn-lt"/>
                <a:cs typeface="+mn-lt"/>
              </a:rPr>
              <a:t>Pick up your unit’s cards </a:t>
            </a:r>
            <a:r>
              <a:rPr lang="en-US" sz="3200" b="1" dirty="0">
                <a:ea typeface="+mn-lt"/>
                <a:cs typeface="+mn-lt"/>
              </a:rPr>
              <a:t>at your District Roundtable</a:t>
            </a:r>
          </a:p>
          <a:p>
            <a:pPr marL="798513" indent="-341313">
              <a:buFont typeface="Arial" panose="020B0604020202020204" pitchFamily="34" charset="0"/>
              <a:buChar char="•"/>
            </a:pPr>
            <a:r>
              <a:rPr lang="en-US" sz="3200" dirty="0">
                <a:ea typeface="+mn-lt"/>
                <a:cs typeface="+mn-lt"/>
              </a:rPr>
              <a:t>GET STARTED!</a:t>
            </a:r>
            <a:endParaRPr lang="en-US" dirty="0">
              <a:solidFill>
                <a:schemeClr val="bg1"/>
              </a:solidFill>
              <a:cs typeface="Calibri"/>
            </a:endParaRPr>
          </a:p>
        </p:txBody>
      </p:sp>
      <p:sp>
        <p:nvSpPr>
          <p:cNvPr id="3" name="TextBox 2">
            <a:extLst>
              <a:ext uri="{FF2B5EF4-FFF2-40B4-BE49-F238E27FC236}">
                <a16:creationId xmlns:a16="http://schemas.microsoft.com/office/drawing/2014/main" id="{99B08888-1820-4859-824B-58C0F9501C64}"/>
              </a:ext>
            </a:extLst>
          </p:cNvPr>
          <p:cNvSpPr txBox="1"/>
          <p:nvPr/>
        </p:nvSpPr>
        <p:spPr>
          <a:xfrm>
            <a:off x="285148" y="239110"/>
            <a:ext cx="8584215"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dirty="0">
                <a:latin typeface="Roboto Slab Black" pitchFamily="2" charset="0"/>
                <a:ea typeface="Roboto Slab Black" pitchFamily="2" charset="0"/>
                <a:cs typeface="Calibri"/>
              </a:rPr>
              <a:t>EASY AS 1-2-</a:t>
            </a:r>
            <a:r>
              <a:rPr lang="en-US" sz="4400" dirty="0">
                <a:solidFill>
                  <a:srgbClr val="FFFF00"/>
                </a:solidFill>
                <a:latin typeface="Roboto Slab Black" pitchFamily="2" charset="0"/>
                <a:ea typeface="Roboto Slab Black" pitchFamily="2" charset="0"/>
                <a:cs typeface="Calibri"/>
              </a:rPr>
              <a:t>3</a:t>
            </a:r>
            <a:r>
              <a:rPr lang="en-US" sz="4400" dirty="0">
                <a:latin typeface="Roboto Slab Black" pitchFamily="2" charset="0"/>
                <a:ea typeface="Roboto Slab Black" pitchFamily="2" charset="0"/>
                <a:cs typeface="Calibri"/>
              </a:rPr>
              <a:t> TO START</a:t>
            </a:r>
            <a:endParaRPr lang="en-US" sz="6600" dirty="0">
              <a:latin typeface="Roboto Slab Black" pitchFamily="2" charset="0"/>
              <a:ea typeface="Roboto Slab Black" pitchFamily="2" charset="0"/>
              <a:cs typeface="Calibri"/>
            </a:endParaRPr>
          </a:p>
        </p:txBody>
      </p:sp>
    </p:spTree>
    <p:extLst>
      <p:ext uri="{BB962C8B-B14F-4D97-AF65-F5344CB8AC3E}">
        <p14:creationId xmlns:p14="http://schemas.microsoft.com/office/powerpoint/2010/main" val="2646976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315C9D2-27B9-45BA-9BCB-2290879C3A80}"/>
              </a:ext>
            </a:extLst>
          </p:cNvPr>
          <p:cNvSpPr txBox="1"/>
          <p:nvPr/>
        </p:nvSpPr>
        <p:spPr>
          <a:xfrm>
            <a:off x="594360" y="1610710"/>
            <a:ext cx="8321040" cy="513986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31775" indent="-231775">
              <a:spcAft>
                <a:spcPts val="600"/>
              </a:spcAft>
              <a:buFont typeface="Arial" panose="020B0604020202020204" pitchFamily="34" charset="0"/>
              <a:buChar char="•"/>
            </a:pPr>
            <a:r>
              <a:rPr lang="en-US" sz="2800" dirty="0">
                <a:ea typeface="+mn-lt"/>
                <a:cs typeface="+mn-lt"/>
              </a:rPr>
              <a:t>Win a campership with Camp Cards! </a:t>
            </a:r>
          </a:p>
          <a:p>
            <a:pPr marL="682625" lvl="1" indent="-225425">
              <a:spcAft>
                <a:spcPts val="600"/>
              </a:spcAft>
              <a:buFont typeface="Arial" panose="020B0604020202020204" pitchFamily="34" charset="0"/>
              <a:buChar char="•"/>
            </a:pPr>
            <a:r>
              <a:rPr lang="en-US" sz="2800" dirty="0">
                <a:ea typeface="+mn-lt"/>
                <a:cs typeface="+mn-lt"/>
              </a:rPr>
              <a:t>For every 20 Camp Cards that an individual Scout sells, they will receive an entry ticket into a drawing for a campership.</a:t>
            </a:r>
          </a:p>
          <a:p>
            <a:pPr marL="231775" indent="-231775">
              <a:spcAft>
                <a:spcPts val="600"/>
              </a:spcAft>
              <a:buFont typeface="Arial" panose="020B0604020202020204" pitchFamily="34" charset="0"/>
              <a:buChar char="•"/>
            </a:pPr>
            <a:r>
              <a:rPr lang="en-US" sz="2800" dirty="0">
                <a:ea typeface="+mn-lt"/>
                <a:cs typeface="+mn-lt"/>
              </a:rPr>
              <a:t>Cub Scouts have the opportunity to win a free registration into one of Tidewater Council’s 2022 Day Camps. </a:t>
            </a:r>
          </a:p>
          <a:p>
            <a:pPr marL="231775" indent="-231775">
              <a:spcAft>
                <a:spcPts val="600"/>
              </a:spcAft>
              <a:buFont typeface="Arial" panose="020B0604020202020204" pitchFamily="34" charset="0"/>
              <a:buChar char="•"/>
            </a:pPr>
            <a:r>
              <a:rPr lang="en-US" sz="2800" dirty="0">
                <a:ea typeface="+mn-lt"/>
                <a:cs typeface="+mn-lt"/>
              </a:rPr>
              <a:t>Older Scouts have the opportunity to win a free week of 2022 summer camp (base camp) at Pipsico Scout Reservation. </a:t>
            </a:r>
          </a:p>
          <a:p>
            <a:endParaRPr lang="en-US" sz="2800" dirty="0">
              <a:cs typeface="Calibri"/>
            </a:endParaRPr>
          </a:p>
        </p:txBody>
      </p:sp>
      <p:sp>
        <p:nvSpPr>
          <p:cNvPr id="3" name="Title 1">
            <a:extLst>
              <a:ext uri="{FF2B5EF4-FFF2-40B4-BE49-F238E27FC236}">
                <a16:creationId xmlns:a16="http://schemas.microsoft.com/office/drawing/2014/main" id="{0E5255E3-3B15-4508-8117-2587CB8FD788}"/>
              </a:ext>
            </a:extLst>
          </p:cNvPr>
          <p:cNvSpPr txBox="1">
            <a:spLocks/>
          </p:cNvSpPr>
          <p:nvPr/>
        </p:nvSpPr>
        <p:spPr>
          <a:xfrm>
            <a:off x="284030" y="237307"/>
            <a:ext cx="8585334" cy="1373403"/>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dirty="0">
                <a:latin typeface="Roboto Slab Black" pitchFamily="2" charset="0"/>
                <a:ea typeface="Roboto Slab Black" pitchFamily="2" charset="0"/>
                <a:cs typeface="Aharoni" panose="02010803020104030203" pitchFamily="2" charset="-79"/>
              </a:rPr>
              <a:t>NEW FOR 2022:</a:t>
            </a:r>
            <a:br>
              <a:rPr lang="en-US" sz="4400" dirty="0">
                <a:latin typeface="Roboto Slab Black" pitchFamily="2" charset="0"/>
                <a:ea typeface="Roboto Slab Black" pitchFamily="2" charset="0"/>
                <a:cs typeface="Aharoni" panose="02010803020104030203" pitchFamily="2" charset="-79"/>
              </a:rPr>
            </a:br>
            <a:r>
              <a:rPr lang="en-US" sz="4400" b="1" dirty="0">
                <a:solidFill>
                  <a:srgbClr val="FFFF00"/>
                </a:solidFill>
                <a:latin typeface="Roboto Slab Black" pitchFamily="2" charset="0"/>
                <a:ea typeface="Roboto Slab Black" pitchFamily="2" charset="0"/>
                <a:cs typeface="Aharoni" panose="02010803020104030203" pitchFamily="2" charset="-79"/>
              </a:rPr>
              <a:t>WIN A WEEK OF CAMP</a:t>
            </a:r>
          </a:p>
        </p:txBody>
      </p:sp>
    </p:spTree>
    <p:extLst>
      <p:ext uri="{BB962C8B-B14F-4D97-AF65-F5344CB8AC3E}">
        <p14:creationId xmlns:p14="http://schemas.microsoft.com/office/powerpoint/2010/main" val="1134675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315C9D2-27B9-45BA-9BCB-2290879C3A80}"/>
              </a:ext>
            </a:extLst>
          </p:cNvPr>
          <p:cNvSpPr txBox="1"/>
          <p:nvPr/>
        </p:nvSpPr>
        <p:spPr>
          <a:xfrm>
            <a:off x="594360" y="1610710"/>
            <a:ext cx="8321040" cy="52014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31775" indent="-231775">
              <a:spcAft>
                <a:spcPts val="1200"/>
              </a:spcAft>
              <a:buFont typeface="Arial" panose="020B0604020202020204" pitchFamily="34" charset="0"/>
              <a:buChar char="•"/>
            </a:pPr>
            <a:r>
              <a:rPr lang="en-US" sz="2800" dirty="0">
                <a:ea typeface="+mn-lt"/>
                <a:cs typeface="+mn-lt"/>
              </a:rPr>
              <a:t>Four winners (one Day Camp campership per district and one Pipsico summer camp campership per district) will be drawn at May Roundtables Unit must have been attending round tables for the year and be present at the May roundtable.  </a:t>
            </a:r>
          </a:p>
          <a:p>
            <a:pPr marL="231775" indent="-231775">
              <a:spcAft>
                <a:spcPts val="1200"/>
              </a:spcAft>
              <a:buFont typeface="Arial" panose="020B0604020202020204" pitchFamily="34" charset="0"/>
              <a:buChar char="•"/>
            </a:pPr>
            <a:r>
              <a:rPr lang="en-US" sz="2400" dirty="0">
                <a:ea typeface="+mn-lt"/>
                <a:cs typeface="+mn-lt"/>
              </a:rPr>
              <a:t>The Fine Print: Payment for the Camp Cards must be remitted to obtain the entry tickets.  Entries for the first drawing must be received by 5 PM on Wednesday, May 18, 2022. Scouts may enter multiple times, but Camperships are non-transferrable. Each winner must authorize the use of their name, image, and testimonial in future promotions.</a:t>
            </a:r>
          </a:p>
          <a:p>
            <a:endParaRPr lang="en-US" sz="2800" dirty="0">
              <a:cs typeface="Calibri"/>
            </a:endParaRPr>
          </a:p>
        </p:txBody>
      </p:sp>
      <p:sp>
        <p:nvSpPr>
          <p:cNvPr id="3" name="Title 1">
            <a:extLst>
              <a:ext uri="{FF2B5EF4-FFF2-40B4-BE49-F238E27FC236}">
                <a16:creationId xmlns:a16="http://schemas.microsoft.com/office/drawing/2014/main" id="{0E5255E3-3B15-4508-8117-2587CB8FD788}"/>
              </a:ext>
            </a:extLst>
          </p:cNvPr>
          <p:cNvSpPr txBox="1">
            <a:spLocks/>
          </p:cNvSpPr>
          <p:nvPr/>
        </p:nvSpPr>
        <p:spPr>
          <a:xfrm>
            <a:off x="284030" y="237307"/>
            <a:ext cx="8585334" cy="1362893"/>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dirty="0">
                <a:latin typeface="Roboto Slab Black" pitchFamily="2" charset="0"/>
                <a:ea typeface="Roboto Slab Black" pitchFamily="2" charset="0"/>
                <a:cs typeface="Aharoni" panose="02010803020104030203" pitchFamily="2" charset="-79"/>
              </a:rPr>
              <a:t>4 CAMPERSHIPS</a:t>
            </a:r>
            <a:br>
              <a:rPr lang="en-US" sz="4400" dirty="0">
                <a:latin typeface="Roboto Slab Black" pitchFamily="2" charset="0"/>
                <a:ea typeface="Roboto Slab Black" pitchFamily="2" charset="0"/>
                <a:cs typeface="Aharoni" panose="02010803020104030203" pitchFamily="2" charset="-79"/>
              </a:rPr>
            </a:br>
            <a:r>
              <a:rPr lang="en-US" sz="4400" dirty="0">
                <a:latin typeface="Roboto Slab Black" pitchFamily="2" charset="0"/>
                <a:ea typeface="Roboto Slab Black" pitchFamily="2" charset="0"/>
                <a:cs typeface="Aharoni" panose="02010803020104030203" pitchFamily="2" charset="-79"/>
              </a:rPr>
              <a:t>WILL BE AWARDED</a:t>
            </a:r>
            <a:endParaRPr lang="en-US" sz="4400" b="1" dirty="0">
              <a:solidFill>
                <a:srgbClr val="FFFF00"/>
              </a:solidFill>
              <a:latin typeface="Roboto Slab Black" pitchFamily="2" charset="0"/>
              <a:ea typeface="Roboto Slab Black" pitchFamily="2" charset="0"/>
              <a:cs typeface="Aharoni" panose="02010803020104030203" pitchFamily="2" charset="-79"/>
            </a:endParaRPr>
          </a:p>
        </p:txBody>
      </p:sp>
    </p:spTree>
    <p:extLst>
      <p:ext uri="{BB962C8B-B14F-4D97-AF65-F5344CB8AC3E}">
        <p14:creationId xmlns:p14="http://schemas.microsoft.com/office/powerpoint/2010/main" val="1279295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E835BB-A4D1-4A5F-B7ED-6CE8F1B9FB84}"/>
              </a:ext>
            </a:extLst>
          </p:cNvPr>
          <p:cNvSpPr txBox="1"/>
          <p:nvPr/>
        </p:nvSpPr>
        <p:spPr>
          <a:xfrm>
            <a:off x="3200400" y="3200400"/>
            <a:ext cx="464101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Click to add text</a:t>
            </a:r>
          </a:p>
        </p:txBody>
      </p:sp>
      <p:sp>
        <p:nvSpPr>
          <p:cNvPr id="7" name="TextBox 6">
            <a:extLst>
              <a:ext uri="{FF2B5EF4-FFF2-40B4-BE49-F238E27FC236}">
                <a16:creationId xmlns:a16="http://schemas.microsoft.com/office/drawing/2014/main" id="{CF6D8A25-A3B3-4F4B-9ED9-A76CDFACCBD8}"/>
              </a:ext>
            </a:extLst>
          </p:cNvPr>
          <p:cNvSpPr txBox="1"/>
          <p:nvPr/>
        </p:nvSpPr>
        <p:spPr>
          <a:xfrm>
            <a:off x="274638" y="239110"/>
            <a:ext cx="8594725"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dirty="0">
                <a:latin typeface="Roboto Slab Black" pitchFamily="2" charset="0"/>
                <a:ea typeface="Roboto Slab Black" pitchFamily="2" charset="0"/>
                <a:cs typeface="Calibri"/>
              </a:rPr>
              <a:t>WHAT IS A CAMP CARD?</a:t>
            </a:r>
          </a:p>
        </p:txBody>
      </p:sp>
      <p:pic>
        <p:nvPicPr>
          <p:cNvPr id="4" name="Picture 3">
            <a:extLst>
              <a:ext uri="{FF2B5EF4-FFF2-40B4-BE49-F238E27FC236}">
                <a16:creationId xmlns:a16="http://schemas.microsoft.com/office/drawing/2014/main" id="{D88F3825-16BF-4D94-A23A-F8589555A72F}"/>
              </a:ext>
            </a:extLst>
          </p:cNvPr>
          <p:cNvPicPr>
            <a:picLocks noChangeAspect="1"/>
          </p:cNvPicPr>
          <p:nvPr/>
        </p:nvPicPr>
        <p:blipFill>
          <a:blip r:embed="rId3"/>
          <a:stretch>
            <a:fillRect/>
          </a:stretch>
        </p:blipFill>
        <p:spPr>
          <a:xfrm>
            <a:off x="1325880" y="1201605"/>
            <a:ext cx="6502449" cy="4736253"/>
          </a:xfrm>
          <a:prstGeom prst="rect">
            <a:avLst/>
          </a:prstGeom>
        </p:spPr>
      </p:pic>
    </p:spTree>
    <p:extLst>
      <p:ext uri="{BB962C8B-B14F-4D97-AF65-F5344CB8AC3E}">
        <p14:creationId xmlns:p14="http://schemas.microsoft.com/office/powerpoint/2010/main" val="1640266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315C9D2-27B9-45BA-9BCB-2290879C3A80}"/>
              </a:ext>
            </a:extLst>
          </p:cNvPr>
          <p:cNvSpPr txBox="1"/>
          <p:nvPr/>
        </p:nvSpPr>
        <p:spPr>
          <a:xfrm>
            <a:off x="600556" y="1610710"/>
            <a:ext cx="8268807" cy="252376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spcAft>
                <a:spcPts val="1200"/>
              </a:spcAft>
              <a:buFont typeface="Arial" panose="020B0604020202020204" pitchFamily="34" charset="0"/>
              <a:buChar char="•"/>
            </a:pPr>
            <a:r>
              <a:rPr lang="en-US" sz="3200" dirty="0">
                <a:ea typeface="+mn-lt"/>
                <a:cs typeface="+mn-lt"/>
              </a:rPr>
              <a:t>Retail value of one Camp Card: </a:t>
            </a:r>
            <a:r>
              <a:rPr lang="en-US" sz="3200" b="1" dirty="0">
                <a:ea typeface="+mn-lt"/>
                <a:cs typeface="+mn-lt"/>
              </a:rPr>
              <a:t>$10.00 </a:t>
            </a:r>
            <a:endParaRPr lang="en-US" sz="3200" b="1" dirty="0">
              <a:cs typeface="Calibri"/>
            </a:endParaRPr>
          </a:p>
          <a:p>
            <a:pPr marL="457200" indent="-457200">
              <a:spcAft>
                <a:spcPts val="1200"/>
              </a:spcAft>
              <a:buFont typeface="Arial" panose="020B0604020202020204" pitchFamily="34" charset="0"/>
              <a:buChar char="•"/>
            </a:pPr>
            <a:r>
              <a:rPr lang="en-US" sz="3200" dirty="0">
                <a:ea typeface="+mn-lt"/>
                <a:cs typeface="+mn-lt"/>
              </a:rPr>
              <a:t>Unit commission: </a:t>
            </a:r>
            <a:r>
              <a:rPr lang="en-US" sz="3200" b="1" dirty="0">
                <a:ea typeface="+mn-lt"/>
                <a:cs typeface="+mn-lt"/>
              </a:rPr>
              <a:t>50% ($5.00 per Camp Card) </a:t>
            </a:r>
            <a:endParaRPr lang="en-US" sz="3200" b="1" dirty="0">
              <a:cs typeface="Calibri"/>
            </a:endParaRPr>
          </a:p>
          <a:p>
            <a:pPr marL="457200" indent="-457200">
              <a:spcAft>
                <a:spcPts val="1200"/>
              </a:spcAft>
              <a:buFont typeface="Arial" panose="020B0604020202020204" pitchFamily="34" charset="0"/>
              <a:buChar char="•"/>
            </a:pPr>
            <a:r>
              <a:rPr lang="en-US" sz="3200" dirty="0">
                <a:ea typeface="+mn-lt"/>
                <a:cs typeface="+mn-lt"/>
              </a:rPr>
              <a:t>Sales dates: </a:t>
            </a:r>
            <a:r>
              <a:rPr lang="en-US" sz="3200" b="1" dirty="0">
                <a:ea typeface="+mn-lt"/>
                <a:cs typeface="+mn-lt"/>
              </a:rPr>
              <a:t>April 4 – July 12, 2022</a:t>
            </a:r>
            <a:endParaRPr lang="en-US" sz="3200" b="1" dirty="0">
              <a:cs typeface="Calibri"/>
            </a:endParaRPr>
          </a:p>
          <a:p>
            <a:pPr marL="457200" indent="-457200">
              <a:spcAft>
                <a:spcPts val="1200"/>
              </a:spcAft>
              <a:buFont typeface="Arial" panose="020B0604020202020204" pitchFamily="34" charset="0"/>
              <a:buChar char="•"/>
            </a:pPr>
            <a:r>
              <a:rPr lang="en-US" sz="3200" dirty="0">
                <a:ea typeface="+mn-lt"/>
                <a:cs typeface="+mn-lt"/>
              </a:rPr>
              <a:t>Payments and returns deadline: </a:t>
            </a:r>
            <a:r>
              <a:rPr lang="en-US" sz="3200" b="1" dirty="0">
                <a:ea typeface="+mn-lt"/>
                <a:cs typeface="+mn-lt"/>
              </a:rPr>
              <a:t>July 12, 2022</a:t>
            </a:r>
            <a:endParaRPr lang="en-US" sz="2800" b="1" dirty="0">
              <a:cs typeface="Calibri"/>
            </a:endParaRPr>
          </a:p>
        </p:txBody>
      </p:sp>
      <p:sp>
        <p:nvSpPr>
          <p:cNvPr id="3" name="TextBox 2">
            <a:extLst>
              <a:ext uri="{FF2B5EF4-FFF2-40B4-BE49-F238E27FC236}">
                <a16:creationId xmlns:a16="http://schemas.microsoft.com/office/drawing/2014/main" id="{D5881A23-3DB9-4AA3-AAB4-A3F45317709B}"/>
              </a:ext>
            </a:extLst>
          </p:cNvPr>
          <p:cNvSpPr txBox="1"/>
          <p:nvPr/>
        </p:nvSpPr>
        <p:spPr>
          <a:xfrm>
            <a:off x="285148" y="239110"/>
            <a:ext cx="8584215"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dirty="0">
                <a:latin typeface="Roboto Slab Black" pitchFamily="2" charset="0"/>
                <a:ea typeface="Roboto Slab Black" pitchFamily="2" charset="0"/>
                <a:cs typeface="Calibri"/>
              </a:rPr>
              <a:t>CAMP CARD FAST FACTS</a:t>
            </a:r>
            <a:endParaRPr lang="en-US" sz="6400" dirty="0">
              <a:latin typeface="Roboto Slab Black" pitchFamily="2" charset="0"/>
              <a:ea typeface="Roboto Slab Black" pitchFamily="2" charset="0"/>
              <a:cs typeface="Calibri"/>
            </a:endParaRPr>
          </a:p>
        </p:txBody>
      </p:sp>
    </p:spTree>
    <p:extLst>
      <p:ext uri="{BB962C8B-B14F-4D97-AF65-F5344CB8AC3E}">
        <p14:creationId xmlns:p14="http://schemas.microsoft.com/office/powerpoint/2010/main" val="3469981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7412177-2E3F-4684-AF6B-3DE9429F5253}"/>
              </a:ext>
            </a:extLst>
          </p:cNvPr>
          <p:cNvSpPr txBox="1"/>
          <p:nvPr/>
        </p:nvSpPr>
        <p:spPr>
          <a:xfrm>
            <a:off x="241738" y="1820175"/>
            <a:ext cx="8671033" cy="246221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dirty="0">
                <a:ea typeface="+mn-lt"/>
                <a:cs typeface="+mn-lt"/>
              </a:rPr>
              <a:t>Approximate costs of upcoming camping events: </a:t>
            </a:r>
            <a:endParaRPr lang="en-US" sz="2800" b="1" dirty="0">
              <a:cs typeface="Calibri"/>
            </a:endParaRPr>
          </a:p>
          <a:p>
            <a:r>
              <a:rPr lang="en-US" b="1" dirty="0">
                <a:ea typeface="+mn-lt"/>
                <a:cs typeface="+mn-lt"/>
              </a:rPr>
              <a:t>Fall Festival                          		$15.00 = Commission from 3 cards sold </a:t>
            </a:r>
            <a:endParaRPr lang="en-US" b="1" dirty="0">
              <a:cs typeface="Calibri"/>
            </a:endParaRPr>
          </a:p>
          <a:p>
            <a:r>
              <a:rPr lang="en-US" b="1" dirty="0">
                <a:ea typeface="+mn-lt"/>
                <a:cs typeface="+mn-lt"/>
              </a:rPr>
              <a:t>Cub Scout Family Camp	  		$20.00 = Commission from 4 cards sold </a:t>
            </a:r>
            <a:endParaRPr lang="en-US" b="1" dirty="0">
              <a:cs typeface="Calibri"/>
            </a:endParaRPr>
          </a:p>
          <a:p>
            <a:r>
              <a:rPr lang="en-US" b="1" dirty="0">
                <a:ea typeface="+mn-lt"/>
                <a:cs typeface="+mn-lt"/>
              </a:rPr>
              <a:t>Guns ‘n’ Grillin’                  	       	$40.00 = Commission from 8 cards sold </a:t>
            </a:r>
            <a:endParaRPr lang="en-US" b="1" dirty="0">
              <a:cs typeface="Calibri"/>
            </a:endParaRPr>
          </a:p>
          <a:p>
            <a:r>
              <a:rPr lang="en-US" b="1" dirty="0">
                <a:ea typeface="+mn-lt"/>
                <a:cs typeface="+mn-lt"/>
              </a:rPr>
              <a:t>Cub Scout Resident Camp           	$120.00 = Commission from 24 cards sold </a:t>
            </a:r>
            <a:endParaRPr lang="en-US" b="1" dirty="0">
              <a:cs typeface="Calibri"/>
            </a:endParaRPr>
          </a:p>
          <a:p>
            <a:r>
              <a:rPr lang="en-US" b="1" dirty="0">
                <a:ea typeface="+mn-lt"/>
                <a:cs typeface="+mn-lt"/>
              </a:rPr>
              <a:t>Day Camp     					$145.00 = Commission from 29 cards sold </a:t>
            </a:r>
            <a:endParaRPr lang="en-US" b="1" dirty="0">
              <a:cs typeface="Calibri"/>
            </a:endParaRPr>
          </a:p>
          <a:p>
            <a:r>
              <a:rPr lang="en-US" b="1" dirty="0">
                <a:ea typeface="+mn-lt"/>
                <a:cs typeface="+mn-lt"/>
              </a:rPr>
              <a:t>Webelos Resident Camp       		$170.00 = Commission from 34 cards sold </a:t>
            </a:r>
            <a:endParaRPr lang="en-US" b="1" dirty="0">
              <a:cs typeface="Calibri"/>
            </a:endParaRPr>
          </a:p>
          <a:p>
            <a:r>
              <a:rPr lang="en-US" b="1" dirty="0">
                <a:ea typeface="+mn-lt"/>
                <a:cs typeface="+mn-lt"/>
              </a:rPr>
              <a:t>Summer Resident Camp         		$325.00 = Commission from 65 cards sold </a:t>
            </a:r>
            <a:endParaRPr lang="en-US" b="1" dirty="0">
              <a:cs typeface="Calibri"/>
            </a:endParaRPr>
          </a:p>
        </p:txBody>
      </p:sp>
      <p:sp>
        <p:nvSpPr>
          <p:cNvPr id="3" name="TextBox 2">
            <a:extLst>
              <a:ext uri="{FF2B5EF4-FFF2-40B4-BE49-F238E27FC236}">
                <a16:creationId xmlns:a16="http://schemas.microsoft.com/office/drawing/2014/main" id="{ED67D290-8D9C-44F1-B13C-4F9EF1974747}"/>
              </a:ext>
            </a:extLst>
          </p:cNvPr>
          <p:cNvSpPr txBox="1"/>
          <p:nvPr/>
        </p:nvSpPr>
        <p:spPr>
          <a:xfrm>
            <a:off x="285148" y="239110"/>
            <a:ext cx="8584215" cy="14465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dirty="0">
                <a:latin typeface="Roboto Slab Black" pitchFamily="2" charset="0"/>
                <a:ea typeface="Roboto Slab Black" pitchFamily="2" charset="0"/>
                <a:cs typeface="Calibri"/>
              </a:rPr>
              <a:t>CAMP CARDS SAVE YOUR FAMILIES MONEY</a:t>
            </a:r>
            <a:endParaRPr lang="en-US" sz="6400" dirty="0">
              <a:latin typeface="Roboto Slab Black" pitchFamily="2" charset="0"/>
              <a:ea typeface="Roboto Slab Black" pitchFamily="2" charset="0"/>
              <a:cs typeface="Calibri"/>
            </a:endParaRPr>
          </a:p>
        </p:txBody>
      </p:sp>
    </p:spTree>
    <p:extLst>
      <p:ext uri="{BB962C8B-B14F-4D97-AF65-F5344CB8AC3E}">
        <p14:creationId xmlns:p14="http://schemas.microsoft.com/office/powerpoint/2010/main" val="892837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604235" y="1564990"/>
            <a:ext cx="8265128" cy="4624343"/>
          </a:xfrm>
          <a:prstGeom prst="rect">
            <a:avLst/>
          </a:prstGeom>
          <a:noFill/>
        </p:spPr>
        <p:txBody>
          <a:bodyPr wrap="square" rtlCol="0" anchor="t">
            <a:spAutoFit/>
          </a:bodyPr>
          <a:lstStyle/>
          <a:p>
            <a:pPr marL="0" lvl="1">
              <a:spcAft>
                <a:spcPts val="600"/>
              </a:spcAft>
            </a:pPr>
            <a:r>
              <a:rPr lang="en-US" sz="2400" dirty="0">
                <a:ea typeface="+mn-lt"/>
                <a:cs typeface="+mn-lt"/>
              </a:rPr>
              <a:t>All Camp Card Contracts submitted to your District Executive or Susan Miley-Petrehn at </a:t>
            </a:r>
            <a:r>
              <a:rPr lang="en-US" sz="2400" u="sng" dirty="0">
                <a:solidFill>
                  <a:srgbClr val="FFFF00"/>
                </a:solidFill>
                <a:ea typeface="+mn-lt"/>
                <a:cs typeface="+mn-lt"/>
              </a:rPr>
              <a:t>susan.miley-petrehn@scouting.org</a:t>
            </a:r>
            <a:r>
              <a:rPr lang="en-US" sz="2400" dirty="0">
                <a:solidFill>
                  <a:schemeClr val="bg1"/>
                </a:solidFill>
                <a:ea typeface="+mn-lt"/>
                <a:cs typeface="+mn-lt"/>
              </a:rPr>
              <a:t>  </a:t>
            </a:r>
            <a:endParaRPr lang="en-US" sz="2400" dirty="0">
              <a:solidFill>
                <a:schemeClr val="bg1"/>
              </a:solidFill>
              <a:cs typeface="Calibri"/>
            </a:endParaRPr>
          </a:p>
          <a:p>
            <a:pPr marL="0" lvl="1">
              <a:spcAft>
                <a:spcPts val="300"/>
              </a:spcAft>
            </a:pPr>
            <a:r>
              <a:rPr lang="en-US" sz="2800" b="1" dirty="0">
                <a:ea typeface="+mn-lt"/>
                <a:cs typeface="+mn-lt"/>
              </a:rPr>
              <a:t>District Roundtable:</a:t>
            </a:r>
          </a:p>
          <a:p>
            <a:pPr marL="682625" lvl="1" indent="-230188">
              <a:spcAft>
                <a:spcPts val="300"/>
              </a:spcAft>
              <a:buFont typeface="Arial" panose="020B0604020202020204" pitchFamily="34" charset="0"/>
              <a:buChar char="•"/>
            </a:pPr>
            <a:r>
              <a:rPr lang="en-US" sz="2800" dirty="0"/>
              <a:t>	Units pick-up and sign-out cards. </a:t>
            </a:r>
          </a:p>
          <a:p>
            <a:pPr marL="0" lvl="1">
              <a:spcAft>
                <a:spcPts val="300"/>
              </a:spcAft>
            </a:pPr>
            <a:r>
              <a:rPr lang="en-US" sz="2800" b="1" dirty="0">
                <a:ea typeface="+mn-lt"/>
                <a:cs typeface="+mn-lt"/>
              </a:rPr>
              <a:t>April 4 :</a:t>
            </a:r>
            <a:r>
              <a:rPr lang="en-US" sz="2800" dirty="0">
                <a:ea typeface="+mn-lt"/>
                <a:cs typeface="+mn-lt"/>
              </a:rPr>
              <a:t> </a:t>
            </a:r>
            <a:endParaRPr lang="en-US" sz="2800" dirty="0">
              <a:cs typeface="Calibri"/>
            </a:endParaRPr>
          </a:p>
          <a:p>
            <a:pPr lvl="1" indent="4763">
              <a:spcAft>
                <a:spcPts val="300"/>
              </a:spcAft>
              <a:buFont typeface="Arial" panose="020B0604020202020204" pitchFamily="34" charset="0"/>
              <a:buChar char="•"/>
            </a:pPr>
            <a:r>
              <a:rPr lang="en-US" sz="2800" dirty="0">
                <a:ea typeface="+mn-lt"/>
                <a:cs typeface="+mn-lt"/>
              </a:rPr>
              <a:t>	Camp Card Sale begins </a:t>
            </a:r>
            <a:endParaRPr lang="en-US" sz="2800" dirty="0">
              <a:cs typeface="Calibri"/>
            </a:endParaRPr>
          </a:p>
          <a:p>
            <a:pPr marL="0" lvl="1">
              <a:spcAft>
                <a:spcPts val="300"/>
              </a:spcAft>
            </a:pPr>
            <a:r>
              <a:rPr lang="en-US" sz="2800" b="1" dirty="0">
                <a:ea typeface="+mn-lt"/>
                <a:cs typeface="+mn-lt"/>
              </a:rPr>
              <a:t>July 12: </a:t>
            </a:r>
            <a:endParaRPr lang="en-US" sz="2800" dirty="0">
              <a:cs typeface="Calibri"/>
            </a:endParaRPr>
          </a:p>
          <a:p>
            <a:pPr lvl="1" indent="4763">
              <a:spcAft>
                <a:spcPts val="300"/>
              </a:spcAft>
              <a:buFont typeface="Arial" panose="020B0604020202020204" pitchFamily="34" charset="0"/>
              <a:buChar char="•"/>
            </a:pPr>
            <a:r>
              <a:rPr lang="en-US" sz="2800" dirty="0">
                <a:ea typeface="+mn-lt"/>
                <a:cs typeface="+mn-lt"/>
              </a:rPr>
              <a:t>	Camp Card Sale ends </a:t>
            </a:r>
            <a:endParaRPr lang="en-US" sz="2800" dirty="0">
              <a:cs typeface="Calibri"/>
            </a:endParaRPr>
          </a:p>
          <a:p>
            <a:pPr lvl="1" indent="4763">
              <a:spcAft>
                <a:spcPts val="300"/>
              </a:spcAft>
              <a:buFont typeface="Arial" panose="020B0604020202020204" pitchFamily="34" charset="0"/>
              <a:buChar char="•"/>
            </a:pPr>
            <a:r>
              <a:rPr lang="en-US" sz="2800" dirty="0">
                <a:ea typeface="+mn-lt"/>
                <a:cs typeface="+mn-lt"/>
              </a:rPr>
              <a:t>	Final date to return unsold cards</a:t>
            </a:r>
          </a:p>
          <a:p>
            <a:pPr lvl="1" indent="4763">
              <a:spcAft>
                <a:spcPts val="300"/>
              </a:spcAft>
              <a:buFont typeface="Arial" panose="020B0604020202020204" pitchFamily="34" charset="0"/>
              <a:buChar char="•"/>
            </a:pPr>
            <a:r>
              <a:rPr lang="en-US" sz="2800" dirty="0">
                <a:ea typeface="+mn-lt"/>
                <a:cs typeface="+mn-lt"/>
              </a:rPr>
              <a:t>	Final payment due</a:t>
            </a:r>
            <a:endParaRPr lang="en-US" dirty="0">
              <a:cs typeface="Calibri" panose="020F0502020204030204"/>
            </a:endParaRPr>
          </a:p>
        </p:txBody>
      </p:sp>
      <p:sp>
        <p:nvSpPr>
          <p:cNvPr id="3" name="TextBox 2">
            <a:extLst>
              <a:ext uri="{FF2B5EF4-FFF2-40B4-BE49-F238E27FC236}">
                <a16:creationId xmlns:a16="http://schemas.microsoft.com/office/drawing/2014/main" id="{D0C5A006-B927-4BBD-B594-415548155F0E}"/>
              </a:ext>
            </a:extLst>
          </p:cNvPr>
          <p:cNvSpPr txBox="1"/>
          <p:nvPr/>
        </p:nvSpPr>
        <p:spPr>
          <a:xfrm>
            <a:off x="285148" y="239110"/>
            <a:ext cx="8584215"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dirty="0">
                <a:latin typeface="Roboto Slab Black" pitchFamily="2" charset="0"/>
                <a:ea typeface="Roboto Slab Black" pitchFamily="2" charset="0"/>
                <a:cs typeface="Calibri"/>
              </a:rPr>
              <a:t>IMPORTANT DATES</a:t>
            </a:r>
            <a:endParaRPr lang="en-US" sz="6400" dirty="0">
              <a:latin typeface="Roboto Slab Black" pitchFamily="2" charset="0"/>
              <a:ea typeface="Roboto Slab Black" pitchFamily="2" charset="0"/>
              <a:cs typeface="Calibri"/>
            </a:endParaRPr>
          </a:p>
        </p:txBody>
      </p:sp>
    </p:spTree>
    <p:extLst>
      <p:ext uri="{BB962C8B-B14F-4D97-AF65-F5344CB8AC3E}">
        <p14:creationId xmlns:p14="http://schemas.microsoft.com/office/powerpoint/2010/main" val="1508766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599537" y="1603880"/>
            <a:ext cx="8259315" cy="2431435"/>
          </a:xfrm>
          <a:prstGeom prst="rect">
            <a:avLst/>
          </a:prstGeom>
          <a:noFill/>
        </p:spPr>
        <p:txBody>
          <a:bodyPr wrap="square" rtlCol="0" anchor="t">
            <a:spAutoFit/>
          </a:bodyPr>
          <a:lstStyle/>
          <a:p>
            <a:pPr marL="461963" indent="-461963">
              <a:spcAft>
                <a:spcPts val="1200"/>
              </a:spcAft>
              <a:buFont typeface="Arial"/>
              <a:buChar char="•"/>
            </a:pPr>
            <a:r>
              <a:rPr lang="en-US" sz="4400" dirty="0">
                <a:latin typeface="Trajan Pro 3"/>
              </a:rPr>
              <a:t>Leader Guide</a:t>
            </a:r>
            <a:endParaRPr lang="en-US" sz="4400" dirty="0">
              <a:latin typeface="Trajan Pro 3" panose="02020502050503020301" pitchFamily="18" charset="0"/>
            </a:endParaRPr>
          </a:p>
          <a:p>
            <a:pPr marL="461963" indent="-461963">
              <a:spcAft>
                <a:spcPts val="1200"/>
              </a:spcAft>
              <a:buFont typeface="Arial"/>
              <a:buChar char="•"/>
            </a:pPr>
            <a:r>
              <a:rPr lang="en-US" sz="4400" dirty="0">
                <a:latin typeface="Trajan Pro 3"/>
              </a:rPr>
              <a:t>Unit and Youth Sales Flyers</a:t>
            </a:r>
          </a:p>
          <a:p>
            <a:pPr marL="461963" indent="-461963">
              <a:spcAft>
                <a:spcPts val="1200"/>
              </a:spcAft>
              <a:buFont typeface="Arial"/>
              <a:buChar char="•"/>
            </a:pPr>
            <a:r>
              <a:rPr lang="en-US" sz="4400" dirty="0">
                <a:latin typeface="Trajan Pro 3"/>
              </a:rPr>
              <a:t>Contract</a:t>
            </a:r>
            <a:endParaRPr lang="en-US" sz="4400" dirty="0">
              <a:latin typeface="Trajan Pro 3" panose="02020502050503020301" pitchFamily="18" charset="0"/>
            </a:endParaRPr>
          </a:p>
        </p:txBody>
      </p:sp>
      <p:sp>
        <p:nvSpPr>
          <p:cNvPr id="3" name="TextBox 2">
            <a:extLst>
              <a:ext uri="{FF2B5EF4-FFF2-40B4-BE49-F238E27FC236}">
                <a16:creationId xmlns:a16="http://schemas.microsoft.com/office/drawing/2014/main" id="{8D7EA451-7F2E-4E8E-B5D0-41F85C9033AE}"/>
              </a:ext>
            </a:extLst>
          </p:cNvPr>
          <p:cNvSpPr txBox="1"/>
          <p:nvPr/>
        </p:nvSpPr>
        <p:spPr>
          <a:xfrm>
            <a:off x="285148" y="239110"/>
            <a:ext cx="8584215" cy="14465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dirty="0">
                <a:latin typeface="Roboto Slab Black" pitchFamily="2" charset="0"/>
                <a:ea typeface="Roboto Slab Black" pitchFamily="2" charset="0"/>
                <a:cs typeface="Calibri"/>
              </a:rPr>
              <a:t>CAMP CARD</a:t>
            </a:r>
            <a:br>
              <a:rPr lang="en-US" sz="4400" dirty="0">
                <a:latin typeface="Roboto Slab Black" pitchFamily="2" charset="0"/>
                <a:ea typeface="Roboto Slab Black" pitchFamily="2" charset="0"/>
                <a:cs typeface="Calibri"/>
              </a:rPr>
            </a:br>
            <a:r>
              <a:rPr lang="en-US" sz="4400" dirty="0">
                <a:latin typeface="Roboto Slab Black" pitchFamily="2" charset="0"/>
                <a:ea typeface="Roboto Slab Black" pitchFamily="2" charset="0"/>
                <a:cs typeface="Calibri"/>
              </a:rPr>
              <a:t>SALES DOCUMENTS</a:t>
            </a:r>
            <a:endParaRPr lang="en-US" sz="6400" dirty="0">
              <a:latin typeface="Roboto Slab Black" pitchFamily="2" charset="0"/>
              <a:ea typeface="Roboto Slab Black" pitchFamily="2" charset="0"/>
              <a:cs typeface="Calibri"/>
            </a:endParaRPr>
          </a:p>
        </p:txBody>
      </p:sp>
    </p:spTree>
    <p:extLst>
      <p:ext uri="{BB962C8B-B14F-4D97-AF65-F5344CB8AC3E}">
        <p14:creationId xmlns:p14="http://schemas.microsoft.com/office/powerpoint/2010/main" val="1976771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594359" y="1607555"/>
            <a:ext cx="8275003" cy="2554545"/>
          </a:xfrm>
          <a:prstGeom prst="rect">
            <a:avLst/>
          </a:prstGeom>
          <a:noFill/>
        </p:spPr>
        <p:txBody>
          <a:bodyPr wrap="square" rtlCol="0" anchor="t">
            <a:spAutoFit/>
          </a:bodyPr>
          <a:lstStyle/>
          <a:p>
            <a:r>
              <a:rPr lang="en-US" sz="4000" dirty="0">
                <a:ea typeface="+mn-lt"/>
                <a:cs typeface="+mn-lt"/>
              </a:rPr>
              <a:t>Identify a Unit Camp Card Chair who will attend Camp Card Training, oversee the unit’s supply of cards, and manage funds.</a:t>
            </a:r>
            <a:endParaRPr lang="en-US" sz="4400" dirty="0">
              <a:solidFill>
                <a:schemeClr val="bg1"/>
              </a:solidFill>
              <a:latin typeface="Trajan Pro 3" panose="02020502050503020301" pitchFamily="18" charset="0"/>
            </a:endParaRPr>
          </a:p>
        </p:txBody>
      </p:sp>
      <p:sp>
        <p:nvSpPr>
          <p:cNvPr id="3" name="TextBox 2">
            <a:extLst>
              <a:ext uri="{FF2B5EF4-FFF2-40B4-BE49-F238E27FC236}">
                <a16:creationId xmlns:a16="http://schemas.microsoft.com/office/drawing/2014/main" id="{3FB5665B-4E04-490D-BB38-ADA67F8346AE}"/>
              </a:ext>
            </a:extLst>
          </p:cNvPr>
          <p:cNvSpPr txBox="1"/>
          <p:nvPr/>
        </p:nvSpPr>
        <p:spPr>
          <a:xfrm>
            <a:off x="285148" y="239110"/>
            <a:ext cx="8584215"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dirty="0">
                <a:latin typeface="Roboto Slab Black" pitchFamily="2" charset="0"/>
                <a:ea typeface="Roboto Slab Black" pitchFamily="2" charset="0"/>
                <a:cs typeface="Calibri"/>
              </a:rPr>
              <a:t>BEST PRACTICES</a:t>
            </a:r>
            <a:endParaRPr lang="en-US" sz="6400" dirty="0">
              <a:latin typeface="Roboto Slab Black" pitchFamily="2" charset="0"/>
              <a:ea typeface="Roboto Slab Black" pitchFamily="2" charset="0"/>
              <a:cs typeface="Calibri"/>
            </a:endParaRPr>
          </a:p>
        </p:txBody>
      </p:sp>
    </p:spTree>
    <p:extLst>
      <p:ext uri="{BB962C8B-B14F-4D97-AF65-F5344CB8AC3E}">
        <p14:creationId xmlns:p14="http://schemas.microsoft.com/office/powerpoint/2010/main" val="4292191336"/>
      </p:ext>
    </p:extLst>
  </p:cSld>
  <p:clrMapOvr>
    <a:masterClrMapping/>
  </p:clrMapOvr>
</p:sld>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
  <TotalTime>1636</TotalTime>
  <Words>740</Words>
  <Application>Microsoft Office PowerPoint</Application>
  <PresentationFormat>On-screen Show (4:3)</PresentationFormat>
  <Paragraphs>73</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Roboto Slab Black</vt:lpstr>
      <vt:lpstr>Roboto Slab Medium</vt:lpstr>
      <vt:lpstr>Trajan Pro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Bruce Hassy</dc:creator>
  <cp:lastModifiedBy>Alison Harrison</cp:lastModifiedBy>
  <cp:revision>402</cp:revision>
  <cp:lastPrinted>2022-01-27T20:15:20Z</cp:lastPrinted>
  <dcterms:created xsi:type="dcterms:W3CDTF">2015-02-24T20:26:25Z</dcterms:created>
  <dcterms:modified xsi:type="dcterms:W3CDTF">2022-02-28T21:11:00Z</dcterms:modified>
</cp:coreProperties>
</file>