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9" r:id="rId12"/>
    <p:sldId id="271" r:id="rId13"/>
    <p:sldId id="272" r:id="rId14"/>
    <p:sldId id="273" r:id="rId15"/>
    <p:sldId id="274" r:id="rId16"/>
    <p:sldId id="275" r:id="rId17"/>
    <p:sldId id="281" r:id="rId18"/>
    <p:sldId id="277" r:id="rId19"/>
    <p:sldId id="282" r:id="rId20"/>
  </p:sldIdLst>
  <p:sldSz cx="9144000" cy="6858000" type="screen4x3"/>
  <p:notesSz cx="7010400" cy="9236075"/>
  <p:embeddedFontLst>
    <p:embeddedFont>
      <p:font typeface="Roboto Slab Black" pitchFamily="2" charset="0"/>
      <p:bold r:id="rId22"/>
    </p:embeddedFont>
    <p:embeddedFont>
      <p:font typeface="Roboto Slab Medium" pitchFamily="2" charset="0"/>
      <p:regular r:id="rId23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3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44">
          <p15:clr>
            <a:srgbClr val="A4A3A4"/>
          </p15:clr>
        </p15:guide>
        <p15:guide id="4" pos="173">
          <p15:clr>
            <a:srgbClr val="A4A3A4"/>
          </p15:clr>
        </p15:guide>
        <p15:guide id="5" pos="5587">
          <p15:clr>
            <a:srgbClr val="A4A3A4"/>
          </p15:clr>
        </p15:guide>
        <p15:guide id="6" pos="374">
          <p15:clr>
            <a:srgbClr val="A4A3A4"/>
          </p15:clr>
        </p15:guide>
        <p15:guide id="7" orient="horz" pos="979">
          <p15:clr>
            <a:srgbClr val="A4A3A4"/>
          </p15:clr>
        </p15:guide>
        <p15:guide id="8" pos="2995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J8l1bprq0JPUKCe1RxdiD6zyu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20" y="62"/>
      </p:cViewPr>
      <p:guideLst>
        <p:guide orient="horz" pos="2131"/>
        <p:guide pos="2880"/>
        <p:guide orient="horz" pos="144"/>
        <p:guide pos="173"/>
        <p:guide pos="5587"/>
        <p:guide pos="374"/>
        <p:guide orient="horz" pos="979"/>
        <p:guide pos="29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5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6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0152029bff_0_5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2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20152029bf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>
          <a:extLst>
            <a:ext uri="{FF2B5EF4-FFF2-40B4-BE49-F238E27FC236}">
              <a16:creationId xmlns:a16="http://schemas.microsoft.com/office/drawing/2014/main" id="{E248BA2F-41D7-DDF2-3035-F523176AF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0152029bff_0_5:notes">
            <a:extLst>
              <a:ext uri="{FF2B5EF4-FFF2-40B4-BE49-F238E27FC236}">
                <a16:creationId xmlns:a16="http://schemas.microsoft.com/office/drawing/2014/main" id="{FBBFD0FF-8811-4834-F507-846C1EA97E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2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20152029bff_0_5:notes">
            <a:extLst>
              <a:ext uri="{FF2B5EF4-FFF2-40B4-BE49-F238E27FC236}">
                <a16:creationId xmlns:a16="http://schemas.microsoft.com/office/drawing/2014/main" id="{8EA77AD1-208B-DEAE-0209-45E5C45D6C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54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0152029bff_0_26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2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20152029bf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>
          <a:extLst>
            <a:ext uri="{FF2B5EF4-FFF2-40B4-BE49-F238E27FC236}">
              <a16:creationId xmlns:a16="http://schemas.microsoft.com/office/drawing/2014/main" id="{724250FD-8FF5-48E5-BA1A-1F16ED9E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0152029bff_0_26:notes">
            <a:extLst>
              <a:ext uri="{FF2B5EF4-FFF2-40B4-BE49-F238E27FC236}">
                <a16:creationId xmlns:a16="http://schemas.microsoft.com/office/drawing/2014/main" id="{B8C5CAAF-019B-C072-F3B6-1C388B8C3F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2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20152029bff_0_26:notes">
            <a:extLst>
              <a:ext uri="{FF2B5EF4-FFF2-40B4-BE49-F238E27FC236}">
                <a16:creationId xmlns:a16="http://schemas.microsoft.com/office/drawing/2014/main" id="{60BF5503-AD0E-BE26-C640-CF407DB212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5249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0152029bff_0_0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2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20152029bf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701025" y="4387136"/>
            <a:ext cx="5608300" cy="41562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hristy.cooper@scouting.or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5148" y="237062"/>
            <a:ext cx="8584215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WELCOME TO THE</a:t>
            </a:r>
            <a:b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Tidewater Council BSA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 Training Webinar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64939" y="2637977"/>
            <a:ext cx="2614122" cy="29843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/>
        </p:nvSpPr>
        <p:spPr>
          <a:xfrm>
            <a:off x="439821" y="1149380"/>
            <a:ext cx="82749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not already done, identify a Unit Camp Card Chair.</a:t>
            </a:r>
            <a:b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Responsibilities include: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-view online camp card training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-oversee the unit’s supply of cards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- manage funds &amp; have unit paid in  </a:t>
            </a:r>
            <a:endParaRPr sz="4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full by deadline (June 12)</a:t>
            </a:r>
            <a:endParaRPr sz="4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9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BEST PRACTICES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/>
        </p:nvSpPr>
        <p:spPr>
          <a:xfrm>
            <a:off x="365694" y="1386278"/>
            <a:ext cx="8412600" cy="44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0375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 sure to review these safety and courtesy tips with your Scouts and parents.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Sell with another Scout or with an adult.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Never enter anyone’s home.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Never sell after dark, unless with an adult.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Don’t carry large amounts of cash.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Always walk on the sidewalk and driveway.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Be careful of dogs while selling.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 Say thank you, whether or not the prospect buys </a:t>
            </a:r>
            <a:b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a Camp Card.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2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Safety and Courtesy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/>
          <p:nvPr/>
        </p:nvSpPr>
        <p:spPr>
          <a:xfrm>
            <a:off x="593725" y="1562045"/>
            <a:ext cx="828899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Learn All About the Camp Card Sale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4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EASY AS </a:t>
            </a:r>
            <a:r>
              <a:rPr lang="en-US" sz="4400">
                <a:solidFill>
                  <a:srgbClr val="FFFF00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1</a:t>
            </a: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-2-3 TO START</a:t>
            </a:r>
            <a:endParaRPr sz="66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/>
          <p:nvPr/>
        </p:nvSpPr>
        <p:spPr>
          <a:xfrm>
            <a:off x="593725" y="1568086"/>
            <a:ext cx="8275638" cy="2831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Sign Up to Get Camp Cards 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Complete a </a:t>
            </a:r>
            <a:r>
              <a:rPr lang="en-US" sz="320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Camp Card Contract</a:t>
            </a:r>
            <a:endParaRPr/>
          </a:p>
          <a:p>
            <a:pPr marL="7985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Give to your District Executive or email it to Christy Cooper at </a:t>
            </a:r>
            <a:r>
              <a:rPr lang="en-US" sz="3200" u="sng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christy.cooper@scouting.org</a:t>
            </a:r>
            <a:endParaRPr sz="3200" u="sng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0" indent="-22701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5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EASY AS 1-</a:t>
            </a:r>
            <a:r>
              <a:rPr lang="en-US" sz="4400">
                <a:solidFill>
                  <a:srgbClr val="FFFF00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2</a:t>
            </a: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-3 TO START</a:t>
            </a:r>
            <a:endParaRPr sz="66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"/>
          <p:cNvSpPr txBox="1"/>
          <p:nvPr/>
        </p:nvSpPr>
        <p:spPr>
          <a:xfrm>
            <a:off x="594924" y="1569119"/>
            <a:ext cx="8274439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Get Your Camp Cards</a:t>
            </a: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Pick up your unit’s cards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 training, your District Roundtable or coordinate with your District Executive.</a:t>
            </a:r>
            <a:endParaRPr dirty="0"/>
          </a:p>
          <a:p>
            <a:pPr marL="7985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GET STARTED!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6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EASY AS 1-2-</a:t>
            </a:r>
            <a:r>
              <a:rPr lang="en-US" sz="4400">
                <a:solidFill>
                  <a:srgbClr val="FFFF00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3</a:t>
            </a: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TO START</a:t>
            </a:r>
            <a:endParaRPr sz="66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7"/>
          <p:cNvSpPr txBox="1"/>
          <p:nvPr/>
        </p:nvSpPr>
        <p:spPr>
          <a:xfrm>
            <a:off x="285148" y="239110"/>
            <a:ext cx="85842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District Camp Card Chairs</a:t>
            </a:r>
            <a:endParaRPr sz="66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  <p:sp>
        <p:nvSpPr>
          <p:cNvPr id="196" name="Google Shape;196;p17"/>
          <p:cNvSpPr txBox="1"/>
          <p:nvPr/>
        </p:nvSpPr>
        <p:spPr>
          <a:xfrm>
            <a:off x="182880" y="1645920"/>
            <a:ext cx="8778300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Albemarle:				Bayside: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Mary Perrine				    Cory Van Kirk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mary.perrine@scouting.org	    	    eelyroc@yahoo.com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Princess Anne:				Three Rivers:</a:t>
            </a:r>
            <a:b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</a:b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Cathy </a:t>
            </a:r>
            <a:r>
              <a:rPr lang="en-US" sz="1800" dirty="0" err="1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Roetz</a:t>
            </a: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			    	</a:t>
            </a: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Tammy &amp; Clark Walters 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cathy.roetz@gmail.com		    </a:t>
            </a: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</a:rPr>
              <a:t>crazyscout94@gmail.com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</a:rPr>
              <a:t>					   (757) 560-8647 </a:t>
            </a:r>
            <a:endParaRPr sz="1800" dirty="0">
              <a:solidFill>
                <a:schemeClr val="bg1"/>
              </a:solidFill>
              <a:latin typeface="Roboto Slab Black"/>
              <a:ea typeface="Roboto Slab Black"/>
              <a:cs typeface="Roboto Slab Black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0152029bff_0_5"/>
          <p:cNvSpPr txBox="1"/>
          <p:nvPr/>
        </p:nvSpPr>
        <p:spPr>
          <a:xfrm>
            <a:off x="285148" y="239110"/>
            <a:ext cx="85842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 Contacts</a:t>
            </a:r>
            <a:endParaRPr sz="66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  <p:sp>
        <p:nvSpPr>
          <p:cNvPr id="202" name="Google Shape;202;g20152029bff_0_5"/>
          <p:cNvSpPr txBox="1"/>
          <p:nvPr/>
        </p:nvSpPr>
        <p:spPr>
          <a:xfrm>
            <a:off x="182880" y="1645920"/>
            <a:ext cx="87783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Council Product Sales Chair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Tammy &amp; Clark Walters</a:t>
            </a:r>
            <a:endParaRPr dirty="0"/>
          </a:p>
          <a:p>
            <a:pPr algn="ctr"/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</a:t>
            </a:r>
            <a:r>
              <a:rPr lang="en-US" sz="1800" dirty="0">
                <a:solidFill>
                  <a:schemeClr val="bg1"/>
                </a:solidFill>
                <a:latin typeface="Roboto Slab Black"/>
                <a:ea typeface="Roboto Slab Black"/>
                <a:cs typeface="Roboto Slab Black"/>
              </a:rPr>
              <a:t>crazyscout94@gmail.com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Development Director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Christy Cooper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christy.cooper@scouting.org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Albemarle District Executive		Bayside District Executive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Mary Perrine				     Wes Sherman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mary.perrine@scouting.org	     	     william.sherman@scouting.org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Princess Anne District Executive		Three Rivers District Executive</a:t>
            </a:r>
            <a:b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</a:b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Pam Samples				      Jonathan Murdoch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     pam.samples@scouting.org		      jonathan.murdoch@scouting.org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0">
          <a:extLst>
            <a:ext uri="{FF2B5EF4-FFF2-40B4-BE49-F238E27FC236}">
              <a16:creationId xmlns:a16="http://schemas.microsoft.com/office/drawing/2014/main" id="{2E59ADAA-9FD1-55C1-2206-EA855C88B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0152029bff_0_5">
            <a:extLst>
              <a:ext uri="{FF2B5EF4-FFF2-40B4-BE49-F238E27FC236}">
                <a16:creationId xmlns:a16="http://schemas.microsoft.com/office/drawing/2014/main" id="{0DF01911-B786-813A-0816-C888833E694F}"/>
              </a:ext>
            </a:extLst>
          </p:cNvPr>
          <p:cNvSpPr txBox="1"/>
          <p:nvPr/>
        </p:nvSpPr>
        <p:spPr>
          <a:xfrm>
            <a:off x="285148" y="239110"/>
            <a:ext cx="85842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 Summary</a:t>
            </a:r>
            <a:endParaRPr sz="6600" dirty="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  <p:sp>
        <p:nvSpPr>
          <p:cNvPr id="202" name="Google Shape;202;g20152029bff_0_5">
            <a:extLst>
              <a:ext uri="{FF2B5EF4-FFF2-40B4-BE49-F238E27FC236}">
                <a16:creationId xmlns:a16="http://schemas.microsoft.com/office/drawing/2014/main" id="{9C33C250-17D2-2126-97C0-B7696131BD7D}"/>
              </a:ext>
            </a:extLst>
          </p:cNvPr>
          <p:cNvSpPr txBox="1"/>
          <p:nvPr/>
        </p:nvSpPr>
        <p:spPr>
          <a:xfrm>
            <a:off x="182880" y="1645920"/>
            <a:ext cx="87783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1" indent="-1588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Absolutely Risk Free to each Unit</a:t>
            </a:r>
          </a:p>
          <a:p>
            <a:pPr marL="285750" lvl="1" indent="-1588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   Better return than popcorn $5 per card is returned to the unit (50%)</a:t>
            </a:r>
          </a:p>
          <a:p>
            <a:pPr marL="285750" lvl="1" indent="-1588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   The break away/ single use coupons have a value over $10 so people can buy more than one</a:t>
            </a:r>
          </a:p>
        </p:txBody>
      </p:sp>
    </p:spTree>
    <p:extLst>
      <p:ext uri="{BB962C8B-B14F-4D97-AF65-F5344CB8AC3E}">
        <p14:creationId xmlns:p14="http://schemas.microsoft.com/office/powerpoint/2010/main" val="79335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0152029bff_0_26"/>
          <p:cNvSpPr txBox="1"/>
          <p:nvPr/>
        </p:nvSpPr>
        <p:spPr>
          <a:xfrm>
            <a:off x="593725" y="1568086"/>
            <a:ext cx="8275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98512" marR="0" lvl="0" indent="-22701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5CEEFE-76C7-5D1A-F2D2-ECAEBEE3CA3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45181" y="3941462"/>
            <a:ext cx="7653638" cy="20755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1F72A2-20EF-96E2-F5DB-0FDB89EA388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5180" y="991511"/>
            <a:ext cx="7653638" cy="21386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D9883ED-C633-3E57-9FF2-5A7572D5EC78}"/>
              </a:ext>
            </a:extLst>
          </p:cNvPr>
          <p:cNvSpPr txBox="1"/>
          <p:nvPr/>
        </p:nvSpPr>
        <p:spPr>
          <a:xfrm>
            <a:off x="1264632" y="393291"/>
            <a:ext cx="6553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Back of the VA Camp Card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F7E496-D4DD-1B97-255C-CDF60AA235D7}"/>
              </a:ext>
            </a:extLst>
          </p:cNvPr>
          <p:cNvSpPr txBox="1"/>
          <p:nvPr/>
        </p:nvSpPr>
        <p:spPr>
          <a:xfrm>
            <a:off x="1256959" y="3300362"/>
            <a:ext cx="6553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Front of the VA Camp Card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2">
          <a:extLst>
            <a:ext uri="{FF2B5EF4-FFF2-40B4-BE49-F238E27FC236}">
              <a16:creationId xmlns:a16="http://schemas.microsoft.com/office/drawing/2014/main" id="{38159CD8-3F5E-BD68-BAB4-8D672CA5D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0152029bff_0_26">
            <a:extLst>
              <a:ext uri="{FF2B5EF4-FFF2-40B4-BE49-F238E27FC236}">
                <a16:creationId xmlns:a16="http://schemas.microsoft.com/office/drawing/2014/main" id="{D51F1638-22AC-C3EE-C7F4-69F608A30133}"/>
              </a:ext>
            </a:extLst>
          </p:cNvPr>
          <p:cNvSpPr txBox="1"/>
          <p:nvPr/>
        </p:nvSpPr>
        <p:spPr>
          <a:xfrm>
            <a:off x="593725" y="1568086"/>
            <a:ext cx="8275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98512" marR="0" lvl="0" indent="-22701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1F5838-90F6-1AC7-0789-FF1F64ED0B7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3517" y="3931168"/>
            <a:ext cx="7096965" cy="2096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01120F3-0A70-BCAB-71E9-DBCF9DDEBF5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5180" y="1012774"/>
            <a:ext cx="7653638" cy="20961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0691DAE-2C58-1932-EF2F-AE9F0366587B}"/>
              </a:ext>
            </a:extLst>
          </p:cNvPr>
          <p:cNvSpPr txBox="1"/>
          <p:nvPr/>
        </p:nvSpPr>
        <p:spPr>
          <a:xfrm>
            <a:off x="1264632" y="393291"/>
            <a:ext cx="6553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Back of the NC Camp Card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3CBECB-ACD8-7FBA-9795-FB6FD60FB58F}"/>
              </a:ext>
            </a:extLst>
          </p:cNvPr>
          <p:cNvSpPr txBox="1"/>
          <p:nvPr/>
        </p:nvSpPr>
        <p:spPr>
          <a:xfrm>
            <a:off x="1256959" y="3300362"/>
            <a:ext cx="6553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Front of the NC Camp Card</a:t>
            </a:r>
          </a:p>
        </p:txBody>
      </p:sp>
    </p:spTree>
    <p:extLst>
      <p:ext uri="{BB962C8B-B14F-4D97-AF65-F5344CB8AC3E}">
        <p14:creationId xmlns:p14="http://schemas.microsoft.com/office/powerpoint/2010/main" val="150001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/>
        </p:nvSpPr>
        <p:spPr>
          <a:xfrm>
            <a:off x="3200400" y="3200400"/>
            <a:ext cx="46410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Click to add text</a:t>
            </a:r>
            <a:endParaRPr/>
          </a:p>
        </p:txBody>
      </p:sp>
      <p:sp>
        <p:nvSpPr>
          <p:cNvPr id="91" name="Google Shape;91;p4"/>
          <p:cNvSpPr txBox="1"/>
          <p:nvPr/>
        </p:nvSpPr>
        <p:spPr>
          <a:xfrm>
            <a:off x="274638" y="239110"/>
            <a:ext cx="859472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WHAT IS A CAMP CARD?</a:t>
            </a: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14E570-A7C7-D11A-D38D-CF56880B1E0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25651" y="1145250"/>
            <a:ext cx="7692698" cy="20861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64BAF3-436D-7CC0-F6B2-92BA9C367DF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59226" y="3499151"/>
            <a:ext cx="7684667" cy="21473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A0419B6-D3DF-323F-B069-5B3FBD5DCAFD}"/>
              </a:ext>
            </a:extLst>
          </p:cNvPr>
          <p:cNvSpPr/>
          <p:nvPr/>
        </p:nvSpPr>
        <p:spPr>
          <a:xfrm>
            <a:off x="4989250" y="2476870"/>
            <a:ext cx="585927" cy="976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/>
        </p:nvSpPr>
        <p:spPr>
          <a:xfrm>
            <a:off x="457200" y="1610710"/>
            <a:ext cx="8412163" cy="252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Retail value of one Camp Card: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$10.00 </a:t>
            </a:r>
            <a:endParaRPr sz="32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Unit commission: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50% ($5.00 per Camp Card) </a:t>
            </a:r>
            <a:endParaRPr sz="32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Sales dates: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March 1 – June 12, 2026</a:t>
            </a:r>
            <a:endParaRPr sz="32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Payments and returns deadline: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June 12, 2026</a:t>
            </a: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 FAST FACTS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 txBox="1"/>
          <p:nvPr/>
        </p:nvSpPr>
        <p:spPr>
          <a:xfrm>
            <a:off x="241738" y="1820175"/>
            <a:ext cx="8671033" cy="4124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Approximate costs of upcoming camping events: </a:t>
            </a: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Scout Night with the Tides		$19.00 = Commission from 4 cards sold</a:t>
            </a:r>
          </a:p>
          <a:p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Camping Voucher		$5.00= Commission from 1 card sold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Cub Scout Family Camp	  	$26.00 = Commission from 6 cards sold 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Guns ‘n’ </a:t>
            </a:r>
            <a:r>
              <a:rPr lang="en-US" sz="18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Grillin</a:t>
            </a: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’                  	       	$39.00 = Commission from 8 cards sold 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Day Camp     			$145.00 = Commission from 29 cards sold 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Summer Resident Camp         		$445.00 = Commission from 89 cards sold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Pinewood Derby Cars		$7.00= Commission from 2 cards sold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Advancement Books 		$25.00= Commission from 5 cards sold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Plus funding your units for Blue and Gold, Court of Honors, and more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 txBox="1"/>
          <p:nvPr/>
        </p:nvSpPr>
        <p:spPr>
          <a:xfrm>
            <a:off x="285148" y="239110"/>
            <a:ext cx="8584215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CARDS SAVE YOUR FAMILIES MONEY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0152029bff_0_0"/>
          <p:cNvSpPr txBox="1"/>
          <p:nvPr/>
        </p:nvSpPr>
        <p:spPr>
          <a:xfrm>
            <a:off x="241738" y="1820175"/>
            <a:ext cx="86709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-Sales booths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-Work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-Church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-Sporting events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-School events/PTA functions</a:t>
            </a:r>
            <a:endParaRPr sz="2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-Door to door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20152029bff_0_0"/>
          <p:cNvSpPr txBox="1"/>
          <p:nvPr/>
        </p:nvSpPr>
        <p:spPr>
          <a:xfrm>
            <a:off x="285148" y="239110"/>
            <a:ext cx="85842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WHERE CAN I SELL THE CARDS?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  <p:pic>
        <p:nvPicPr>
          <p:cNvPr id="111" name="Google Shape;111;g20152029bff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79250" y="1820175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g20152029bff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36775" y="3981950"/>
            <a:ext cx="28575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"/>
          <p:cNvSpPr txBox="1"/>
          <p:nvPr/>
        </p:nvSpPr>
        <p:spPr>
          <a:xfrm>
            <a:off x="604235" y="892001"/>
            <a:ext cx="8265128" cy="5563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All Camp Card Contracts submitted to your District Executive or Christy Cooper at </a:t>
            </a:r>
            <a:r>
              <a:rPr lang="en-US" sz="2400" b="0" i="0" u="sng" strike="noStrike" cap="none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christy.cooper@scouting.org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February Training or March District Roundtables:</a:t>
            </a:r>
            <a:endParaRPr dirty="0"/>
          </a:p>
          <a:p>
            <a:pPr marL="682625" marR="0" lvl="1" indent="-230187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Units pick-up and sign-out cards. </a:t>
            </a:r>
            <a:endParaRPr dirty="0"/>
          </a:p>
          <a:p>
            <a:pPr marL="0" marR="0" lvl="1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March 1 :</a:t>
            </a: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61963" marR="0" lvl="1" indent="-4762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Camp Card Sales begins </a:t>
            </a:r>
          </a:p>
          <a:p>
            <a:pPr marR="0" lvl="1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March 31:</a:t>
            </a:r>
          </a:p>
          <a:p>
            <a:pPr marL="461963" lvl="3" indent="-4762">
              <a:spcBef>
                <a:spcPts val="300"/>
              </a:spcBef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Camp Card Contracts due back to the DEs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1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June 1</a:t>
            </a:r>
            <a:r>
              <a:rPr lang="en-US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 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61963" marR="0" lvl="1" indent="-4762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Camp Card Sales ends 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61963" marR="0" lvl="1" indent="-4762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Final date to return unsold cards</a:t>
            </a:r>
            <a:endParaRPr dirty="0"/>
          </a:p>
          <a:p>
            <a:pPr marL="461963" marR="0" lvl="1" indent="-4762" algn="l" rtl="0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Final payment due</a:t>
            </a:r>
          </a:p>
        </p:txBody>
      </p:sp>
      <p:sp>
        <p:nvSpPr>
          <p:cNvPr id="118" name="Google Shape;118;p7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IMPORTANT DATES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 txBox="1"/>
          <p:nvPr/>
        </p:nvSpPr>
        <p:spPr>
          <a:xfrm>
            <a:off x="599537" y="1603880"/>
            <a:ext cx="8259300" cy="39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1963" marR="0" lvl="0" indent="-46196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Char char="•"/>
            </a:pPr>
            <a:r>
              <a:rPr lang="en-US" sz="4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Camp Card Guide</a:t>
            </a:r>
            <a:endParaRPr sz="44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1963" marR="0" lvl="0" indent="-461963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Char char="•"/>
            </a:pPr>
            <a:r>
              <a:rPr lang="en-US" sz="4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Unit and Youth Sales Flyers</a:t>
            </a:r>
            <a:endParaRPr dirty="0"/>
          </a:p>
          <a:p>
            <a:pPr marL="461962" marR="0" lvl="0" indent="-461962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Char char="•"/>
            </a:pPr>
            <a:r>
              <a:rPr lang="en-US" sz="4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Contract</a:t>
            </a:r>
            <a:endParaRPr sz="44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61963" marR="0" lvl="0" indent="-461963" algn="l" rtl="0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en-US" sz="4400" dirty="0">
                <a:solidFill>
                  <a:schemeClr val="lt1"/>
                </a:solidFill>
              </a:rPr>
              <a:t>Spreadsheet to track Scout sales</a:t>
            </a:r>
            <a:endParaRPr sz="4400" dirty="0">
              <a:solidFill>
                <a:schemeClr val="lt1"/>
              </a:solidFill>
            </a:endParaRPr>
          </a:p>
        </p:txBody>
      </p:sp>
      <p:sp>
        <p:nvSpPr>
          <p:cNvPr id="124" name="Google Shape;124;p8"/>
          <p:cNvSpPr txBox="1"/>
          <p:nvPr/>
        </p:nvSpPr>
        <p:spPr>
          <a:xfrm>
            <a:off x="285148" y="239110"/>
            <a:ext cx="85842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CAMP CARD</a:t>
            </a:r>
            <a:b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</a:b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SALES DOCUMENTS ONLINE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"/>
          <p:cNvSpPr txBox="1"/>
          <p:nvPr/>
        </p:nvSpPr>
        <p:spPr>
          <a:xfrm>
            <a:off x="-174300" y="787868"/>
            <a:ext cx="9318300" cy="537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Sell 10 camp cards-earn a</a:t>
            </a: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 exclusive camp card </a:t>
            </a: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patch</a:t>
            </a:r>
            <a:endParaRPr dirty="0"/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Sell 25 camp cards-receive a movie ticket</a:t>
            </a:r>
            <a:endParaRPr dirty="0"/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Sell 50 camp cards-receive a $25 Amazon gift card</a:t>
            </a:r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Sell 75 camp cards-receive another $25 Amazon gift card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Sell 100 camp cards-receive an additional $50 Amazon card</a:t>
            </a:r>
          </a:p>
          <a:p>
            <a:pPr marL="457200" marR="0" lvl="1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-An Additional $25 Amazon Gift Card for every 25 camp cards sold above $100!!!!!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(Unit MUST have account paid in full, </a:t>
            </a: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cards returned, and scout tracking sheet returned by June 12</a:t>
            </a:r>
            <a:r>
              <a:rPr lang="en-US" sz="2800" baseline="30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to qualify. Gift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cards will be distributed after June 12</a:t>
            </a:r>
            <a:r>
              <a:rPr lang="en-US" sz="2800" baseline="30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/unit account settled.) </a:t>
            </a:r>
            <a:endParaRPr sz="28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0" y="0"/>
            <a:ext cx="8585334" cy="1373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Roboto Slab Black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INCENTIVES FOR 2026:</a:t>
            </a:r>
            <a:br>
              <a:rPr lang="en-US" sz="4000" b="0" i="0" u="none" strike="noStrike" cap="none" dirty="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</a:br>
            <a:endParaRPr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/>
        </p:nvSpPr>
        <p:spPr>
          <a:xfrm>
            <a:off x="180325" y="1206050"/>
            <a:ext cx="8826600" cy="54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Use the Camp Card Sale to train Scouts in public speaking, sales, service, and courteousness:</a:t>
            </a:r>
            <a:endParaRPr sz="2800" dirty="0">
              <a:solidFill>
                <a:schemeClr val="lt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marL="798513" marR="0" lvl="1" indent="-34131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Role play and practice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1" indent="-34131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Scouts should wear their uniforms while selling Camp Cards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1" indent="-34131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Always say “thank you,” even to those who don’t buy a card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1" indent="-34131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Ensure Scout families understand they are not just selling Camp Cards – they are selling character, a better community, and all the benefits of Scouting</a:t>
            </a:r>
            <a:endParaRPr dirty="0"/>
          </a:p>
          <a:p>
            <a:pPr marL="798513" marR="0" lvl="1" indent="-34131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Emphasize that every card sold helps a Scout go to camp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8513" marR="0" lvl="1" indent="-34131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Camp Card sales may qualify for some requirements towards the Salesmanship Merit Badge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4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0"/>
          <p:cNvSpPr txBox="1"/>
          <p:nvPr/>
        </p:nvSpPr>
        <p:spPr>
          <a:xfrm>
            <a:off x="285148" y="239110"/>
            <a:ext cx="858421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Roboto Slab Black"/>
                <a:ea typeface="Roboto Slab Black"/>
                <a:cs typeface="Roboto Slab Black"/>
                <a:sym typeface="Roboto Slab Black"/>
              </a:rPr>
              <a:t>BEST PRACTICES</a:t>
            </a:r>
            <a:endParaRPr sz="6400">
              <a:solidFill>
                <a:schemeClr val="lt1"/>
              </a:solidFill>
              <a:latin typeface="Roboto Slab Black"/>
              <a:ea typeface="Roboto Slab Black"/>
              <a:cs typeface="Roboto Slab Black"/>
              <a:sym typeface="Roboto Slab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13378</TotalTime>
  <Words>1026</Words>
  <Application>Microsoft Office PowerPoint</Application>
  <PresentationFormat>On-screen Show (4:3)</PresentationFormat>
  <Paragraphs>117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Roboto Slab Medium</vt:lpstr>
      <vt:lpstr>Arial</vt:lpstr>
      <vt:lpstr>Roboto Slab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Hassy</dc:creator>
  <cp:lastModifiedBy>Christy Cooper</cp:lastModifiedBy>
  <cp:revision>28</cp:revision>
  <cp:lastPrinted>2026-02-26T17:03:48Z</cp:lastPrinted>
  <dcterms:created xsi:type="dcterms:W3CDTF">2015-02-24T20:26:25Z</dcterms:created>
  <dcterms:modified xsi:type="dcterms:W3CDTF">2026-02-27T14:22:27Z</dcterms:modified>
  <cp:contentStatus/>
</cp:coreProperties>
</file>