
<file path=[Content_Types].xml><?xml version="1.0" encoding="utf-8"?>
<Types xmlns="http://schemas.openxmlformats.org/package/2006/content-types">
  <Default ContentType="image/jpeg" Extension="jpg"/>
  <Default ContentType="application/vnd.openxmlformats-officedocument.vmlDrawing" Extension="vml"/>
  <Default ContentType="application/vnd.openxmlformats-officedocument.oleObject" Extension="bin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tableStyles+xml" PartName="/ppt/tableStyles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28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oleObject" PartName="/ppt/embeddings/oleObject1.bin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  <p:sldMasterId id="2147483650" r:id="rId5"/>
  </p:sldMasterIdLst>
  <p:notesMasterIdLst>
    <p:notesMasterId r:id="rId6"/>
  </p:notesMasterIdLst>
  <p:sldIdLst>
    <p:sldId id="256" r:id="rId7"/>
    <p:sldId id="257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282" r:id="rId33"/>
    <p:sldId id="283" r:id="rId34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jWnKJ9Y2au3jW7K68nUr0HDRo6r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tableStyles.xml><?xml version="1.0" encoding="utf-8"?>
<a:tblStyleLst xmlns:a="http://schemas.openxmlformats.org/drawingml/2006/main" xmlns:r="http://schemas.openxmlformats.org/officeDocument/2006/relationships" def="{20DF7A4F-28CA-49B5-8741-36FA08F43EAF}">
  <a:tblStyle styleId="{20DF7A4F-28CA-49B5-8741-36FA08F43EAF}" styleName="Table_0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left>
          <a:right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right>
          <a:top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  <a:bottom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  <a:insideH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H>
          <a:insideV>
            <a:ln cap="flat" cmpd="sng" w="127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insideV>
        </a:tcBdr>
        <a:fill>
          <a:solidFill>
            <a:srgbClr val="E8EBF5"/>
          </a:solidFill>
        </a:fill>
      </a:tcStyle>
    </a:wholeTbl>
    <a:band1H>
      <a:tcTxStyle/>
      <a:tcStyle>
        <a:fill>
          <a:solidFill>
            <a:srgbClr val="CDD4EA"/>
          </a:solidFill>
        </a:fill>
      </a:tcStyle>
    </a:band1H>
    <a:band2H>
      <a:tcTxStyle/>
    </a:band2H>
    <a:band1V>
      <a:tcTxStyle/>
      <a:tcStyle>
        <a:fill>
          <a:solidFill>
            <a:srgbClr val="CDD4EA"/>
          </a:solidFill>
        </a:fill>
      </a:tcStyle>
    </a:band1V>
    <a:band2V>
      <a:tcTxStyle/>
    </a:band2V>
    <a:la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lastCol>
    <a:firstCol>
      <a:tcTxStyle b="on" i="off">
        <a:font>
          <a:latin typeface="Calibri"/>
          <a:ea typeface="Calibri"/>
          <a:cs typeface="Calibri"/>
        </a:font>
        <a:schemeClr val="lt1"/>
      </a:tcTxStyle>
      <a:tcStyle>
        <a:fill>
          <a:solidFill>
            <a:schemeClr val="accent1"/>
          </a:solidFill>
        </a:fill>
      </a:tcStyle>
    </a:firstCol>
    <a:la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top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top>
        </a:tcBdr>
        <a:fill>
          <a:solidFill>
            <a:schemeClr val="accent1"/>
          </a:solidFill>
        </a:fill>
      </a:tcStyle>
    </a:lastRow>
    <a:seCell>
      <a:tcTxStyle/>
    </a:seCell>
    <a:swCell>
      <a:tcTxStyle/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bottom>
            <a:ln cap="flat" cmpd="sng" w="38100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a:bottom>
        </a:tcBdr>
        <a:fill>
          <a:solidFill>
            <a:schemeClr val="accent1"/>
          </a:solidFill>
        </a:fill>
      </a:tcStyle>
    </a:firstRow>
    <a:neCell>
      <a:tcTxStyle/>
    </a:neCell>
    <a:nwCell>
      <a:tcTxStyle/>
    </a:nwCell>
  </a:tblStyle>
  <a:tblStyle styleId="{9893FEDF-7B3C-4B45-A4CC-A3E0DCC698F6}" styleName="Table_1">
    <a:wholeTbl>
      <a:tcTxStyle>
        <a:font>
          <a:latin typeface="Arial"/>
          <a:ea typeface="Arial"/>
          <a:cs typeface="Arial"/>
        </a:font>
        <a:srgbClr val="000000"/>
      </a:tcTxStyle>
    </a:wholeTbl>
    <a:band1H>
      <a:tcTxStyle/>
    </a:band1H>
    <a:band2H>
      <a:tcTxStyle/>
    </a:band2H>
    <a:band1V>
      <a:tcTxStyle/>
    </a:band1V>
    <a:band2V>
      <a:tcTxStyle/>
    </a:band2V>
    <a:lastCol>
      <a:tcTxStyle/>
    </a:lastCol>
    <a:firstCol>
      <a:tcTxStyle/>
    </a:firstCol>
    <a:lastRow>
      <a:tcTxStyle/>
    </a:lastRow>
    <a:seCell>
      <a:tcTxStyle/>
    </a:seCell>
    <a:swCell>
      <a:tcTxStyle/>
    </a:swCell>
    <a:firstRow>
      <a:tcTxStyle/>
    </a:firstRow>
    <a:neCell>
      <a:tcTxStyle/>
    </a:neCell>
    <a:nwCell>
      <a:tcTxStyle/>
    </a:nwCell>
  </a:tblStyle>
</a:tblStyleLst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4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5" Type="http://schemas.openxmlformats.org/officeDocument/2006/relationships/slideMaster" Target="slideMasters/slideMaster2.xml"/><Relationship Id="rId6" Type="http://schemas.openxmlformats.org/officeDocument/2006/relationships/notesMaster" Target="notesMasters/notesMaster1.xml"/><Relationship Id="rId29" Type="http://schemas.openxmlformats.org/officeDocument/2006/relationships/slide" Target="slides/slide23.xml"/><Relationship Id="rId7" Type="http://schemas.openxmlformats.org/officeDocument/2006/relationships/slide" Target="slides/slide1.xml"/><Relationship Id="rId8" Type="http://schemas.openxmlformats.org/officeDocument/2006/relationships/slide" Target="slides/slide2.xml"/><Relationship Id="rId31" Type="http://schemas.openxmlformats.org/officeDocument/2006/relationships/slide" Target="slides/slide25.xml"/><Relationship Id="rId30" Type="http://schemas.openxmlformats.org/officeDocument/2006/relationships/slide" Target="slides/slide24.xml"/><Relationship Id="rId11" Type="http://schemas.openxmlformats.org/officeDocument/2006/relationships/slide" Target="slides/slide5.xml"/><Relationship Id="rId33" Type="http://schemas.openxmlformats.org/officeDocument/2006/relationships/slide" Target="slides/slide27.xml"/><Relationship Id="rId10" Type="http://schemas.openxmlformats.org/officeDocument/2006/relationships/slide" Target="slides/slide4.xml"/><Relationship Id="rId32" Type="http://schemas.openxmlformats.org/officeDocument/2006/relationships/slide" Target="slides/slide26.xml"/><Relationship Id="rId13" Type="http://schemas.openxmlformats.org/officeDocument/2006/relationships/slide" Target="slides/slide7.xml"/><Relationship Id="rId35" Type="http://customschemas.google.com/relationships/presentationmetadata" Target="metadata"/><Relationship Id="rId12" Type="http://schemas.openxmlformats.org/officeDocument/2006/relationships/slide" Target="slides/slide6.xml"/><Relationship Id="rId34" Type="http://schemas.openxmlformats.org/officeDocument/2006/relationships/slide" Target="slides/slide28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9" Type="http://schemas.openxmlformats.org/officeDocument/2006/relationships/slide" Target="slides/slide13.xml"/><Relationship Id="rId18" Type="http://schemas.openxmlformats.org/officeDocument/2006/relationships/slide" Target="slides/slide12.xml"/></Relationships>
</file>

<file path=ppt/drawings/_rels/vmlDrawing1.vml.rels><?xml version="1.0" encoding="UTF-8" standalone="yes"?><Relationships xmlns="http://schemas.openxmlformats.org/package/2006/relationships"><Relationship Id="rId1" Type="http://schemas.openxmlformats.org/officeDocument/2006/relationships/image" Target="../media/image7.png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en-US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4" name="Google Shape;214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7" name="Google Shape;227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8" name="Google Shape;238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0" name="Google Shape;250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351e948ed6b_0_0:notes"/>
          <p:cNvSpPr txBox="1"/>
          <p:nvPr>
            <p:ph idx="1" type="body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g351e948ed6b_0_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3" name="Google Shape;273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4" name="Google Shape;284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6" name="Google Shape;106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4" name="Google Shape;294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5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2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5" name="Google Shape;325;p2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9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2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1" name="Google Shape;331;p2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p2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5" name="Google Shape;345;p2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2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2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9" name="Google Shape;119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8" name="Google Shape;178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3" name="Google Shape;183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32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18" name="Google Shape;18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40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9" name="Google Shape;79;p40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40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81" name="Google Shape;81;p4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4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4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4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6" name="Google Shape;86;p41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7" name="Google Shape;87;p4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8" name="Google Shape;88;p4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9" name="Google Shape;89;p4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42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2" name="Google Shape;92;p42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93" name="Google Shape;93;p4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4" name="Google Shape;94;p4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95" name="Google Shape;95;p4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33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33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30" name="Google Shape;30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3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5" name="Google Shape;35;p3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6" name="Google Shape;36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8" name="Google Shape;38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34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1" name="Google Shape;41;p34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2" name="Google Shape;42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3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35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8" name="Google Shape;48;p3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49" name="Google Shape;49;p3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0" name="Google Shape;50;p3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1" name="Google Shape;51;p3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36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36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5" name="Google Shape;55;p36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6" name="Google Shape;56;p36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7" name="Google Shape;57;p36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8" name="Google Shape;58;p3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5" name="Google Shape;65;p3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3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8" name="Google Shape;68;p3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9" name="Google Shape;69;p3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9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2" name="Google Shape;72;p39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73" name="Google Shape;73;p39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74" name="Google Shape;74;p3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5" name="Google Shape;75;p3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theme" Target="../theme/theme1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slideLayout" Target="../slideLayouts/slideLayout3.xml"/><Relationship Id="rId3" Type="http://schemas.openxmlformats.org/officeDocument/2006/relationships/slideLayout" Target="../slideLayouts/slideLayout4.xml"/><Relationship Id="rId4" Type="http://schemas.openxmlformats.org/officeDocument/2006/relationships/slideLayout" Target="../slideLayouts/slideLayout5.xml"/><Relationship Id="rId1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10.xml"/><Relationship Id="rId5" Type="http://schemas.openxmlformats.org/officeDocument/2006/relationships/slideLayout" Target="../slideLayouts/slideLayout6.xml"/><Relationship Id="rId6" Type="http://schemas.openxmlformats.org/officeDocument/2006/relationships/slideLayout" Target="../slideLayouts/slideLayout7.xml"/><Relationship Id="rId7" Type="http://schemas.openxmlformats.org/officeDocument/2006/relationships/slideLayout" Target="../slideLayouts/slideLayout8.xml"/><Relationship Id="rId8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30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23" name="Google Shape;23;p2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4" name="Google Shape;24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5" name="Google Shape;25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26" name="Google Shape;26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1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hyperlink" Target="http://www.prpopcornstore.com/" TargetMode="External"/><Relationship Id="rId4" Type="http://schemas.openxmlformats.org/officeDocument/2006/relationships/hyperlink" Target="https://pecatonicariverpopcorn.com/" TargetMode="Externa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hyperlink" Target="https://www.scouting.org/council-support/finance-impact/council-administration/attachment/fiscal_policies_and_procedures_for_bsa_units_may_2023/" TargetMode="External"/><Relationship Id="rId4" Type="http://schemas.openxmlformats.org/officeDocument/2006/relationships/image" Target="../media/image1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vmlDrawing" Target="../drawings/vmlDrawing1.vml"/><Relationship Id="rId4" Type="http://schemas.openxmlformats.org/officeDocument/2006/relationships/oleObject" Target="../embeddings/oleObject1.bin"/><Relationship Id="rId5" Type="http://schemas.openxmlformats.org/officeDocument/2006/relationships/oleObject" Target="../embeddings/oleObject1.bin"/><Relationship Id="rId6" Type="http://schemas.openxmlformats.org/officeDocument/2006/relationships/image" Target="../media/image7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hyperlink" Target="mailto:alison.harrison@scouting.org" TargetMode="External"/><Relationship Id="rId4" Type="http://schemas.openxmlformats.org/officeDocument/2006/relationships/hyperlink" Target="https://tidewaterbsa.com/2023popcornsale/" TargetMode="External"/><Relationship Id="rId5" Type="http://schemas.openxmlformats.org/officeDocument/2006/relationships/image" Target="../media/image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2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8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414141"/>
        </a:solidFill>
      </p:bgPr>
    </p:bg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up, food, popcorn, plant&#10;&#10;Description automatically generated" id="100" name="Google Shape;100;p1"/>
          <p:cNvPicPr preferRelativeResize="0"/>
          <p:nvPr/>
        </p:nvPicPr>
        <p:blipFill rotWithShape="1">
          <a:blip r:embed="rId3">
            <a:alphaModFix/>
          </a:blip>
          <a:srcRect b="0" l="25" r="0" t="0"/>
          <a:stretch/>
        </p:blipFill>
        <p:spPr>
          <a:xfrm>
            <a:off x="20" y="10"/>
            <a:ext cx="12188932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"/>
          <p:cNvSpPr/>
          <p:nvPr/>
        </p:nvSpPr>
        <p:spPr>
          <a:xfrm>
            <a:off x="0" y="4023809"/>
            <a:ext cx="11016943" cy="2262375"/>
          </a:xfrm>
          <a:custGeom>
            <a:rect b="b" l="l" r="r" t="t"/>
            <a:pathLst>
              <a:path extrusionOk="0" h="2262375" w="11016943">
                <a:moveTo>
                  <a:pt x="0" y="0"/>
                </a:moveTo>
                <a:lnTo>
                  <a:pt x="9969166" y="0"/>
                </a:lnTo>
                <a:lnTo>
                  <a:pt x="11016943" y="2262375"/>
                </a:lnTo>
                <a:lnTo>
                  <a:pt x="4942050" y="2262375"/>
                </a:lnTo>
                <a:lnTo>
                  <a:pt x="4582160" y="2262375"/>
                </a:lnTo>
                <a:lnTo>
                  <a:pt x="0" y="2262375"/>
                </a:lnTo>
                <a:close/>
              </a:path>
            </a:pathLst>
          </a:custGeom>
          <a:solidFill>
            <a:srgbClr val="262626">
              <a:alpha val="87843"/>
            </a:srgbClr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2" name="Google Shape;102;p1"/>
          <p:cNvSpPr txBox="1"/>
          <p:nvPr>
            <p:ph type="title"/>
          </p:nvPr>
        </p:nvSpPr>
        <p:spPr>
          <a:xfrm>
            <a:off x="618062" y="4185749"/>
            <a:ext cx="9265771" cy="622836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Calibri"/>
              <a:buNone/>
            </a:pPr>
            <a:r>
              <a:rPr lang="en-US" sz="3600"/>
              <a:t>Welcome to the 5</a:t>
            </a:r>
            <a:r>
              <a:rPr baseline="30000" lang="en-US" sz="3600"/>
              <a:t>th</a:t>
            </a:r>
            <a:r>
              <a:rPr lang="en-US" sz="3600"/>
              <a:t> Annual POPCORN 101</a:t>
            </a:r>
            <a:endParaRPr/>
          </a:p>
        </p:txBody>
      </p:sp>
      <p:sp>
        <p:nvSpPr>
          <p:cNvPr id="103" name="Google Shape;103;p1"/>
          <p:cNvSpPr txBox="1"/>
          <p:nvPr>
            <p:ph idx="1" type="body"/>
          </p:nvPr>
        </p:nvSpPr>
        <p:spPr>
          <a:xfrm>
            <a:off x="618063" y="4856921"/>
            <a:ext cx="9565028" cy="124924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t/>
            </a:r>
            <a:endParaRPr sz="18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ct val="100000"/>
              <a:buNone/>
            </a:pPr>
            <a:r>
              <a:rPr lang="en-US" sz="2400"/>
              <a:t>Popcorn Season Fundamentals for Unit Kernels, Committee Chairs, Treasurers, and anyone interested in the wonderful world of all things popcorn!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9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1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1" name="Google Shape;191;p1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2" name="Google Shape;192;p10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3" name="Google Shape;193;p10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4" name="Google Shape;194;p10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5" name="Google Shape;195;p10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6" name="Google Shape;196;p10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97" name="Google Shape;197;p10"/>
          <p:cNvSpPr txBox="1"/>
          <p:nvPr>
            <p:ph type="title"/>
          </p:nvPr>
        </p:nvSpPr>
        <p:spPr>
          <a:xfrm>
            <a:off x="466722" y="586855"/>
            <a:ext cx="3201366" cy="28421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The Budget</a:t>
            </a:r>
            <a:endParaRPr/>
          </a:p>
        </p:txBody>
      </p:sp>
      <p:sp>
        <p:nvSpPr>
          <p:cNvPr id="198" name="Google Shape;198;p10"/>
          <p:cNvSpPr txBox="1"/>
          <p:nvPr>
            <p:ph idx="1" type="body"/>
          </p:nvPr>
        </p:nvSpPr>
        <p:spPr>
          <a:xfrm>
            <a:off x="4810259" y="378691"/>
            <a:ext cx="7160068" cy="60590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Importance of the budget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Covers unit activities and costs for the year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Break it down to a sales goal for each Scout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Parents want to know where their money goes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Transparency of money flow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Many ways to format a budget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Pack Tiers</a:t>
            </a:r>
            <a:endParaRPr/>
          </a:p>
          <a:p>
            <a:pPr indent="0" lvl="1" marL="4572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n-US" sz="2000"/>
              <a:t>	-Identifies benefits at certain sales levels.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Popcorn Kernel-Treasurer-Committee Chair-Cub/Scoutmaster relationship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  <a:p>
            <a:pPr indent="-101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1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4" name="Google Shape;204;p11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5" name="Google Shape;205;p11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6" name="Google Shape;206;p11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7" name="Google Shape;207;p11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8" name="Google Shape;208;p11"/>
          <p:cNvSpPr/>
          <p:nvPr/>
        </p:nvSpPr>
        <p:spPr>
          <a:xfrm flipH="1" rot="5400000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09" name="Google Shape;209;p11"/>
          <p:cNvSpPr txBox="1"/>
          <p:nvPr>
            <p:ph type="title"/>
          </p:nvPr>
        </p:nvSpPr>
        <p:spPr>
          <a:xfrm>
            <a:off x="138545" y="586855"/>
            <a:ext cx="3529543" cy="28421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Before the Corn</a:t>
            </a:r>
            <a:endParaRPr sz="4000" strike="sngStrike">
              <a:solidFill>
                <a:srgbClr val="FFFFFF"/>
              </a:solidFill>
            </a:endParaRPr>
          </a:p>
        </p:txBody>
      </p:sp>
      <p:sp>
        <p:nvSpPr>
          <p:cNvPr id="210" name="Google Shape;210;p11"/>
          <p:cNvSpPr txBox="1"/>
          <p:nvPr>
            <p:ph idx="1" type="body"/>
          </p:nvPr>
        </p:nvSpPr>
        <p:spPr>
          <a:xfrm>
            <a:off x="4448175" y="317075"/>
            <a:ext cx="3363900" cy="6165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270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Council leadership and Council Kernel meet with vendor to establish contract. (Feb/Mar/Apr)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Unit kernels start making their plan. (≈March)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101 Training (May)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Units establish their budget and sales goal. (Jun/Jul)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June/July: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Aug Lowe’s dates released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July:</a:t>
            </a:r>
            <a:endParaRPr/>
          </a:p>
          <a:p>
            <a:pPr indent="-120650" lvl="1" marL="517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Remaining Lowe’s S/S dates released</a:t>
            </a:r>
            <a:endParaRPr sz="1600"/>
          </a:p>
          <a:p>
            <a:pPr indent="-120650" lvl="1" marL="517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•"/>
            </a:pPr>
            <a:r>
              <a:rPr lang="en-US" sz="1600"/>
              <a:t>Food Lion dates released</a:t>
            </a:r>
            <a:endParaRPr sz="1600"/>
          </a:p>
          <a:p>
            <a:pPr indent="-120650" lvl="1" marL="517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Seasonal Training</a:t>
            </a:r>
            <a:endParaRPr/>
          </a:p>
          <a:p>
            <a:pPr indent="-120650" lvl="1" marL="5175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Units hold kickoff party </a:t>
            </a:r>
            <a:br>
              <a:rPr lang="en-US" sz="1600"/>
            </a:br>
            <a:r>
              <a:rPr lang="en-US" sz="1600"/>
              <a:t>-Kernel discusses plan and</a:t>
            </a:r>
            <a:br>
              <a:rPr lang="en-US" sz="1600"/>
            </a:br>
            <a:r>
              <a:rPr lang="en-US" sz="1600"/>
              <a:t>-Hands out supplies:</a:t>
            </a:r>
            <a:endParaRPr/>
          </a:p>
          <a:p>
            <a:pPr indent="-101600" lvl="1" marL="9144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 Sign</a:t>
            </a:r>
            <a:endParaRPr/>
          </a:p>
          <a:p>
            <a:pPr indent="-120650" lvl="2" marL="9747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Money envelopes </a:t>
            </a:r>
            <a:endParaRPr/>
          </a:p>
          <a:p>
            <a:pPr indent="-120650" lvl="2" marL="9747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Order form</a:t>
            </a:r>
            <a:endParaRPr/>
          </a:p>
          <a:p>
            <a:pPr indent="-120650" lvl="2" marL="9747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Large unit money envelope</a:t>
            </a:r>
            <a:endParaRPr/>
          </a:p>
          <a:p>
            <a:pPr indent="-120650" lvl="2" marL="974725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Tasting kit</a:t>
            </a:r>
            <a:endParaRPr/>
          </a:p>
          <a:p>
            <a:pPr indent="0" lvl="1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rPr lang="en-US" sz="1600"/>
              <a:t>Units submit their first order.</a:t>
            </a:r>
            <a:endParaRPr/>
          </a:p>
          <a:p>
            <a:pPr indent="-12700" lvl="2" marL="51435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 sz="1600"/>
          </a:p>
        </p:txBody>
      </p:sp>
      <p:pic>
        <p:nvPicPr>
          <p:cNvPr descr="A picture containing cup, food, popcorn, plant&#10;&#10;Description automatically generated" id="211" name="Google Shape;211;p11"/>
          <p:cNvPicPr preferRelativeResize="0"/>
          <p:nvPr/>
        </p:nvPicPr>
        <p:blipFill rotWithShape="1">
          <a:blip r:embed="rId3">
            <a:alphaModFix/>
          </a:blip>
          <a:srcRect b="0" l="39188" r="27327" t="0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12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7" name="Google Shape;217;p12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8" name="Google Shape;218;p12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19" name="Google Shape;219;p12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0" name="Google Shape;220;p12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1" name="Google Shape;221;p12"/>
          <p:cNvSpPr/>
          <p:nvPr/>
        </p:nvSpPr>
        <p:spPr>
          <a:xfrm flipH="1" rot="5400000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22" name="Google Shape;222;p12"/>
          <p:cNvSpPr txBox="1"/>
          <p:nvPr>
            <p:ph type="title"/>
          </p:nvPr>
        </p:nvSpPr>
        <p:spPr>
          <a:xfrm>
            <a:off x="138545" y="586855"/>
            <a:ext cx="3529543" cy="28421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Product Arrival</a:t>
            </a:r>
            <a:endParaRPr/>
          </a:p>
        </p:txBody>
      </p:sp>
      <p:sp>
        <p:nvSpPr>
          <p:cNvPr id="223" name="Google Shape;223;p12"/>
          <p:cNvSpPr txBox="1"/>
          <p:nvPr>
            <p:ph idx="1" type="body"/>
          </p:nvPr>
        </p:nvSpPr>
        <p:spPr>
          <a:xfrm>
            <a:off x="4581727" y="649480"/>
            <a:ext cx="3025303" cy="5546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4 orders submitted ≈2 weeks prior to arrival date (key to our success?)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First Thursday in August Semi truck delivers 1st product order</a:t>
            </a:r>
            <a:br>
              <a:rPr lang="en-US" sz="2000"/>
            </a:br>
            <a:r>
              <a:rPr lang="en-US" sz="2000"/>
              <a:t>-Helpers pick up product that day (vice making appt).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Subsequent orders arrive:</a:t>
            </a:r>
            <a:br>
              <a:rPr lang="en-US" sz="2000"/>
            </a:br>
            <a:r>
              <a:rPr lang="en-US" sz="2000"/>
              <a:t>-Early September</a:t>
            </a:r>
            <a:br>
              <a:rPr lang="en-US" sz="2000"/>
            </a:br>
            <a:r>
              <a:rPr lang="en-US" sz="2000"/>
              <a:t>-Early October</a:t>
            </a:r>
            <a:br>
              <a:rPr lang="en-US" sz="2000"/>
            </a:br>
            <a:r>
              <a:rPr lang="en-US" sz="2000"/>
              <a:t>-Mid November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Paid for in advance when ordered.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All payments due. </a:t>
            </a:r>
            <a:endParaRPr/>
          </a:p>
        </p:txBody>
      </p:sp>
      <p:pic>
        <p:nvPicPr>
          <p:cNvPr descr="A picture containing cup, food, popcorn, plant&#10;&#10;Description automatically generated" id="224" name="Google Shape;224;p12"/>
          <p:cNvPicPr preferRelativeResize="0"/>
          <p:nvPr/>
        </p:nvPicPr>
        <p:blipFill rotWithShape="1">
          <a:blip r:embed="rId3">
            <a:alphaModFix/>
          </a:blip>
          <a:srcRect b="0" l="39188" r="27327" t="0"/>
          <a:stretch/>
        </p:blipFill>
        <p:spPr>
          <a:xfrm>
            <a:off x="8109502" y="10"/>
            <a:ext cx="4082498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0" name="Google Shape;230;p13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1" name="Google Shape;231;p13"/>
          <p:cNvSpPr/>
          <p:nvPr/>
        </p:nvSpPr>
        <p:spPr>
          <a:xfrm flipH="1" rot="10800000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2" name="Google Shape;232;p13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13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4" name="Google Shape;234;p13"/>
          <p:cNvSpPr txBox="1"/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Personal Sales</a:t>
            </a:r>
            <a:endParaRPr/>
          </a:p>
        </p:txBody>
      </p:sp>
      <p:sp>
        <p:nvSpPr>
          <p:cNvPr id="235" name="Google Shape;235;p13"/>
          <p:cNvSpPr txBox="1"/>
          <p:nvPr>
            <p:ph idx="1" type="body"/>
          </p:nvPr>
        </p:nvSpPr>
        <p:spPr>
          <a:xfrm>
            <a:off x="1371600" y="2318200"/>
            <a:ext cx="10551300" cy="417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1" marL="6858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Door to door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Best to have product in hand but not required.</a:t>
            </a:r>
            <a:endParaRPr sz="2400"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If the product will be delivered later, </a:t>
            </a:r>
            <a:r>
              <a:rPr b="1" lang="en-US" sz="2400"/>
              <a:t>provide clear delivery timeline.</a:t>
            </a:r>
            <a:endParaRPr b="1" sz="2400"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Keep the chocolate products cool.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Take order form to work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Friends, neighbors, local family members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Online (30% Commission</a:t>
            </a:r>
            <a:r>
              <a:rPr lang="en-US" sz="2000"/>
              <a:t>) </a:t>
            </a:r>
            <a:r>
              <a:rPr b="0" i="0" lang="en-US" sz="2000" u="sng">
                <a:solidFill>
                  <a:srgbClr val="1155CC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http://www.prpopcornstore.com/</a:t>
            </a:r>
            <a:endParaRPr sz="2000">
              <a:solidFill>
                <a:srgbClr val="00B0F0"/>
              </a:solidFill>
            </a:endParaRPr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Kernel establishes account for each Scout </a:t>
            </a:r>
            <a:r>
              <a:rPr lang="en-US" sz="2000" u="sng">
                <a:solidFill>
                  <a:schemeClr val="hlink"/>
                </a:solidFill>
                <a:hlinkClick r:id="rId4"/>
              </a:rPr>
              <a:t>pecatonicariverpopcorn.com</a:t>
            </a:r>
            <a:endParaRPr sz="2400"/>
          </a:p>
          <a:p>
            <a:pPr indent="-266700" lvl="2" marL="11430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 sz="2400"/>
              <a:t>Include these sales for Scout’s prize total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Free shipping</a:t>
            </a:r>
            <a:endParaRPr/>
          </a:p>
          <a:p>
            <a:pPr indent="-228600" lvl="2" marL="11430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New for 2025: Daily Online Summary Email Notification</a:t>
            </a:r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1" name="Google Shape;241;p14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2" name="Google Shape;242;p14"/>
          <p:cNvSpPr/>
          <p:nvPr/>
        </p:nvSpPr>
        <p:spPr>
          <a:xfrm flipH="1" rot="10800000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3" name="Google Shape;243;p14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4" name="Google Shape;244;p14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5" name="Google Shape;245;p14"/>
          <p:cNvSpPr txBox="1"/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Show and Sells</a:t>
            </a:r>
            <a:endParaRPr/>
          </a:p>
        </p:txBody>
      </p:sp>
      <p:sp>
        <p:nvSpPr>
          <p:cNvPr id="246" name="Google Shape;246;p14"/>
          <p:cNvSpPr txBox="1"/>
          <p:nvPr>
            <p:ph idx="1" type="body"/>
          </p:nvPr>
        </p:nvSpPr>
        <p:spPr>
          <a:xfrm>
            <a:off x="358775" y="1802040"/>
            <a:ext cx="11176000" cy="49765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Selling in front of a business, at an event in public, etc.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Talk to store/event manager to set up.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Have proof of booking confirmation and resolve conflicts professionally.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Understand and follow THEIR rules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Ask parents for places where they might have connections.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Cubs work in pairs with 2 parents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Certain companies restricted (Home Depot, Wawa, etc.)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Break out the bling (Unit flag, tablecloth, homemade décor, etc.)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Keep chocolate products cool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Bring membership flyers/joining information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Have a S/S notebook with several order forms to show product, a tracking sheet and money envelope for each shift, money box with petty cash ($100), and credit card device/app.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Tell parents to periodically verify inventory throughout the sale. Scout’s sales can get lost if cash/credit sale is not documented correctly.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sz="1400"/>
          </a:p>
        </p:txBody>
      </p:sp>
      <p:pic>
        <p:nvPicPr>
          <p:cNvPr descr="A group of people at a table&#10;&#10;Description automatically generated with low confidence" id="247" name="Google Shape;247;p14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440896" y="1795349"/>
            <a:ext cx="4322479" cy="32418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Popcorn Kickoff Party</a:t>
            </a:r>
            <a:endParaRPr/>
          </a:p>
        </p:txBody>
      </p:sp>
      <p:sp>
        <p:nvSpPr>
          <p:cNvPr id="253" name="Google Shape;253;p15"/>
          <p:cNvSpPr txBox="1"/>
          <p:nvPr>
            <p:ph idx="1" type="body"/>
          </p:nvPr>
        </p:nvSpPr>
        <p:spPr>
          <a:xfrm>
            <a:off x="247649" y="1425677"/>
            <a:ext cx="11834859" cy="52209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Plan for this with your unit before submitting your first order, preferably. Find out if parents want extra product for door-to-door sales, taking order form to work, etc.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 Have your selling strategy in place prior to meeting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en-US"/>
              <a:t>                  </a:t>
            </a:r>
            <a:r>
              <a:rPr b="1" lang="en-US" u="sng">
                <a:highlight>
                  <a:srgbClr val="FFFF00"/>
                </a:highlight>
              </a:rPr>
              <a:t>*STARTING EARLY IS THE KEY TO SUCCESS*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Form a Popcorn Crew based on unit size (Kernel, Treasurer, S/S crew, Inventory crew)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Do taste testing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Make it fun for kids and informative for parents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Use the popcorn guide as your reference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Discuss what Scouts should say to customer (Cubs)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Discuss use of show and sell tracker and credit card app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Char char="•"/>
            </a:pPr>
            <a:r>
              <a:rPr lang="en-US"/>
              <a:t>Will Scouts get credit for their shift, or all Scouts split the day?? </a:t>
            </a:r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12" scaled="0"/>
        </a:gradFill>
      </p:bgPr>
    </p:bg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51e948ed6b_0_0"/>
          <p:cNvSpPr txBox="1"/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/>
              <a:t>More i</a:t>
            </a:r>
            <a:r>
              <a:rPr lang="en-US" sz="4000"/>
              <a:t>mportant information for parents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t/>
            </a:r>
            <a:endParaRPr/>
          </a:p>
        </p:txBody>
      </p:sp>
      <p:sp>
        <p:nvSpPr>
          <p:cNvPr id="259" name="Google Shape;259;g351e948ed6b_0_0"/>
          <p:cNvSpPr txBox="1"/>
          <p:nvPr>
            <p:ph idx="1" type="body"/>
          </p:nvPr>
        </p:nvSpPr>
        <p:spPr>
          <a:xfrm>
            <a:off x="247649" y="1425677"/>
            <a:ext cx="11835000" cy="5220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92100" lvl="0" marL="228600" rtl="0" algn="l">
              <a:spcBef>
                <a:spcPts val="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Track items checked out to families (receipt book, text, etc.)</a:t>
            </a:r>
            <a:endParaRPr/>
          </a:p>
          <a:p>
            <a:pPr indent="-292100" lvl="0" marL="228600" rtl="0" algn="l">
              <a:lnSpc>
                <a:spcPct val="80000"/>
              </a:lnSpc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30 days to sell it or return it. MAKE SURE THEY UNDERSTAND </a:t>
            </a:r>
            <a:endParaRPr/>
          </a:p>
          <a:p>
            <a:pPr indent="-266700" lvl="1" marL="685800" rtl="0" algn="l">
              <a:lnSpc>
                <a:spcPct val="80000"/>
              </a:lnSpc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“Returns” are a financial loss to the council if not sold or donated.  They do NOT get returned to the popcorn company.</a:t>
            </a:r>
            <a:endParaRPr/>
          </a:p>
          <a:p>
            <a:pPr indent="-292100" lvl="0" marL="228600" rtl="0" algn="l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Maintain neat records. Proof of sales required for Winners Circle prizes.</a:t>
            </a:r>
            <a:endParaRPr/>
          </a:p>
          <a:p>
            <a:pPr indent="-292100" lvl="0" marL="228600" rtl="0" algn="l">
              <a:spcBef>
                <a:spcPts val="1000"/>
              </a:spcBef>
              <a:spcAft>
                <a:spcPts val="0"/>
              </a:spcAft>
              <a:buSzPts val="2800"/>
              <a:buChar char="•"/>
            </a:pPr>
            <a:r>
              <a:rPr lang="en-US"/>
              <a:t>Parents need to know deadline dates for the 4 orders and submit their order to the Kernel prior to those dates</a:t>
            </a:r>
            <a:endParaRPr/>
          </a:p>
          <a:p>
            <a:pPr indent="-266700" lvl="1" marL="685800" rtl="0" algn="l">
              <a:spcBef>
                <a:spcPts val="500"/>
              </a:spcBef>
              <a:spcAft>
                <a:spcPts val="0"/>
              </a:spcAft>
              <a:buClr>
                <a:srgbClr val="222222"/>
              </a:buClr>
              <a:buSzPts val="2400"/>
              <a:buChar char="•"/>
            </a:pPr>
            <a:r>
              <a:rPr lang="en-US">
                <a:solidFill>
                  <a:srgbClr val="222222"/>
                </a:solidFill>
              </a:rPr>
              <a:t>Contact parents for their personal orders before each order is placed to ensure an adequate supply is on hand for show and sells</a:t>
            </a:r>
            <a:endParaRPr/>
          </a:p>
          <a:p>
            <a:pPr indent="-266700" lvl="1" marL="685800" rtl="0" algn="l">
              <a:spcBef>
                <a:spcPts val="500"/>
              </a:spcBef>
              <a:spcAft>
                <a:spcPts val="0"/>
              </a:spcAft>
              <a:buSzPts val="2400"/>
              <a:buChar char="•"/>
            </a:pPr>
            <a:r>
              <a:rPr lang="en-US"/>
              <a:t>Do not tap into Show and Sell stock to satisfy take-orders unless necessary. Utilize unit-to-unit transfers.</a:t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p1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5" name="Google Shape;265;p17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p17"/>
          <p:cNvSpPr/>
          <p:nvPr/>
        </p:nvSpPr>
        <p:spPr>
          <a:xfrm flipH="1" rot="10800000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7" name="Google Shape;267;p17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8" name="Google Shape;268;p17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p17"/>
          <p:cNvSpPr txBox="1"/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“How much should I get?”</a:t>
            </a:r>
            <a:endParaRPr/>
          </a:p>
        </p:txBody>
      </p:sp>
      <p:sp>
        <p:nvSpPr>
          <p:cNvPr id="270" name="Google Shape;270;p17"/>
          <p:cNvSpPr txBox="1"/>
          <p:nvPr>
            <p:ph idx="1" type="body"/>
          </p:nvPr>
        </p:nvSpPr>
        <p:spPr>
          <a:xfrm>
            <a:off x="1145309" y="1764145"/>
            <a:ext cx="10201117" cy="479931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Look at what was sold last year. Are same Scouts selling this year?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Base it on YOUR plan: </a:t>
            </a:r>
            <a:endParaRPr/>
          </a:p>
          <a:p>
            <a:pPr indent="-228600" lvl="1" marL="685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What Show &amp; Sells are scheduled?</a:t>
            </a:r>
            <a:endParaRPr/>
          </a:p>
          <a:p>
            <a:pPr indent="-228600" lvl="1" marL="685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Which parents want to walk the neighborhood with their Scout?</a:t>
            </a:r>
            <a:endParaRPr/>
          </a:p>
          <a:p>
            <a:pPr indent="-228600" lvl="1" marL="6858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Do parents take order forms to work? 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Have funding in unit’s bank acct to cover 60% of total retail for 1</a:t>
            </a:r>
            <a:r>
              <a:rPr baseline="30000" lang="en-US" sz="2400"/>
              <a:t>st</a:t>
            </a:r>
            <a:r>
              <a:rPr lang="en-US" sz="2400"/>
              <a:t> order</a:t>
            </a:r>
            <a:endParaRPr/>
          </a:p>
          <a:p>
            <a:pPr indent="-228600" lvl="0" marL="228600" rtl="0" algn="l">
              <a:lnSpc>
                <a:spcPct val="15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Plenty of opportunity to sell off first order.  (4 orders total)</a:t>
            </a:r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74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6" name="Google Shape;276;p18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7" name="Google Shape;277;p18"/>
          <p:cNvSpPr/>
          <p:nvPr/>
        </p:nvSpPr>
        <p:spPr>
          <a:xfrm flipH="1" rot="10800000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8" name="Google Shape;278;p18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9" name="Google Shape;279;p18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0" name="Google Shape;280;p18"/>
          <p:cNvSpPr txBox="1"/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“How much should I REALLY get?”</a:t>
            </a:r>
            <a:endParaRPr/>
          </a:p>
        </p:txBody>
      </p:sp>
      <p:sp>
        <p:nvSpPr>
          <p:cNvPr id="281" name="Google Shape;281;p18"/>
          <p:cNvSpPr txBox="1"/>
          <p:nvPr>
            <p:ph idx="1" type="body"/>
          </p:nvPr>
        </p:nvSpPr>
        <p:spPr>
          <a:xfrm>
            <a:off x="1085849" y="1800225"/>
            <a:ext cx="10260577" cy="476323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$10 Classic Caramel is always the biggest seller. </a:t>
            </a:r>
            <a:endParaRPr sz="2400"/>
          </a:p>
          <a:p>
            <a:pPr indent="-2667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2024 </a:t>
            </a:r>
            <a:r>
              <a:rPr lang="en-US"/>
              <a:t>c</a:t>
            </a:r>
            <a:r>
              <a:rPr lang="en-US" sz="2400"/>
              <a:t>ouncil sales ≈ 23% (10,681/47,107 units sold)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Caramel with Sea Salt another favorite </a:t>
            </a:r>
            <a:endParaRPr sz="2400"/>
          </a:p>
          <a:p>
            <a:pPr indent="-2667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2024 c</a:t>
            </a:r>
            <a:r>
              <a:rPr lang="en-US" sz="2400"/>
              <a:t>ouncil sales</a:t>
            </a:r>
            <a:r>
              <a:rPr lang="en-US"/>
              <a:t> ≈</a:t>
            </a:r>
            <a:r>
              <a:rPr lang="en-US" sz="2400"/>
              <a:t> 9% </a:t>
            </a:r>
            <a:r>
              <a:rPr lang="en-US"/>
              <a:t>(</a:t>
            </a:r>
            <a:r>
              <a:rPr lang="en-US" sz="2400"/>
              <a:t>4,109 cans)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Pick up all flavors and at least 1 of each of the top 3 non-returnables. You’ll sell it or transfer to another unit.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Cheese and Trio usually returnable for limited time</a:t>
            </a:r>
            <a:endParaRPr/>
          </a:p>
          <a:p>
            <a:pPr indent="-228600" lvl="1" marL="6858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Chocolate Lovers is not returnable</a:t>
            </a:r>
            <a:endParaRPr/>
          </a:p>
          <a:p>
            <a:pPr indent="-228600" lvl="0" marL="2286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 sz="2400"/>
              <a:t>When in doubt, talk to your District Kernel for guidance.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2400"/>
              <a:t>**NOTE**Keep chocolate products cool (Choc. Lovers, Pretzels, Peanut Butter Cup, Sea Salt Splash, etc.). Store in house, not garage.  Products are subject to thunk test upon return.</a:t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9"/>
          <p:cNvSpPr/>
          <p:nvPr/>
        </p:nvSpPr>
        <p:spPr>
          <a:xfrm>
            <a:off x="0" y="2"/>
            <a:ext cx="12192000" cy="685799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p19"/>
          <p:cNvSpPr txBox="1"/>
          <p:nvPr>
            <p:ph type="title"/>
          </p:nvPr>
        </p:nvSpPr>
        <p:spPr>
          <a:xfrm>
            <a:off x="1136398" y="471056"/>
            <a:ext cx="5427525" cy="609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 sz="4000"/>
              <a:t>Using Credit Card Apps</a:t>
            </a:r>
            <a:endParaRPr/>
          </a:p>
        </p:txBody>
      </p:sp>
      <p:sp>
        <p:nvSpPr>
          <p:cNvPr id="288" name="Google Shape;288;p19"/>
          <p:cNvSpPr txBox="1"/>
          <p:nvPr>
            <p:ph idx="1" type="body"/>
          </p:nvPr>
        </p:nvSpPr>
        <p:spPr>
          <a:xfrm>
            <a:off x="1136398" y="1256145"/>
            <a:ext cx="5427526" cy="468440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Utilize unit EIN and name on bank account (not your personal info) when establishing your account (1099-K)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For more info, </a:t>
            </a:r>
            <a:r>
              <a:rPr lang="en-US" sz="1400" u="sng">
                <a:solidFill>
                  <a:schemeClr val="hlink"/>
                </a:solidFill>
                <a:hlinkClick r:id="rId3"/>
              </a:rPr>
              <a:t>Fiscal Policies and Procedures for BSA Units | Boy Scouts of America </a:t>
            </a:r>
            <a:endParaRPr sz="1400"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Scouting America</a:t>
            </a:r>
            <a:r>
              <a:rPr lang="en-US" sz="1600"/>
              <a:t> does not endorse any credit processing vendor.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Different phone connections or Bluetooth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Card info can be inputted manually (add’l fee)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App company takes their cut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Review transactions on your app at the end of the day to verify your S/S sales.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More info on Pecatonica website.</a:t>
            </a:r>
            <a:endParaRPr/>
          </a:p>
          <a:p>
            <a:pPr indent="-101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  <p:pic>
        <p:nvPicPr>
          <p:cNvPr descr="A picture containing cup, food, popcorn, plant&#10;&#10;Description automatically generated" id="289" name="Google Shape;289;p19"/>
          <p:cNvPicPr preferRelativeResize="0"/>
          <p:nvPr/>
        </p:nvPicPr>
        <p:blipFill rotWithShape="1">
          <a:blip r:embed="rId4">
            <a:alphaModFix/>
          </a:blip>
          <a:srcRect b="2" l="27805" r="15945" t="0"/>
          <a:stretch/>
        </p:blipFill>
        <p:spPr>
          <a:xfrm>
            <a:off x="7047513" y="975645"/>
            <a:ext cx="4443447" cy="4443447"/>
          </a:xfrm>
          <a:custGeom>
            <a:rect b="b" l="l" r="r" t="t"/>
            <a:pathLst>
              <a:path extrusionOk="0" h="4694238" w="4694238">
                <a:moveTo>
                  <a:pt x="2347119" y="0"/>
                </a:moveTo>
                <a:cubicBezTo>
                  <a:pt x="3643397" y="0"/>
                  <a:pt x="4694238" y="1050841"/>
                  <a:pt x="4694238" y="2347119"/>
                </a:cubicBezTo>
                <a:cubicBezTo>
                  <a:pt x="4694238" y="3643397"/>
                  <a:pt x="3643397" y="4694238"/>
                  <a:pt x="2347119" y="4694238"/>
                </a:cubicBezTo>
                <a:cubicBezTo>
                  <a:pt x="1050841" y="4694238"/>
                  <a:pt x="0" y="3643397"/>
                  <a:pt x="0" y="2347119"/>
                </a:cubicBezTo>
                <a:cubicBezTo>
                  <a:pt x="0" y="1050841"/>
                  <a:pt x="1050841" y="0"/>
                  <a:pt x="2347119" y="0"/>
                </a:cubicBezTo>
                <a:close/>
              </a:path>
            </a:pathLst>
          </a:custGeom>
          <a:noFill/>
          <a:ln>
            <a:noFill/>
          </a:ln>
        </p:spPr>
      </p:pic>
      <p:sp>
        <p:nvSpPr>
          <p:cNvPr id="290" name="Google Shape;290;p19"/>
          <p:cNvSpPr/>
          <p:nvPr/>
        </p:nvSpPr>
        <p:spPr>
          <a:xfrm flipH="1" rot="10800000">
            <a:off x="0" y="6400799"/>
            <a:ext cx="12192000" cy="456773"/>
          </a:xfrm>
          <a:prstGeom prst="rect">
            <a:avLst/>
          </a:prstGeom>
          <a:gradFill>
            <a:gsLst>
              <a:gs pos="0">
                <a:schemeClr val="accent1"/>
              </a:gs>
              <a:gs pos="78000">
                <a:srgbClr val="000000"/>
              </a:gs>
              <a:gs pos="100000">
                <a:srgbClr val="000000"/>
              </a:gs>
            </a:gsLst>
            <a:lin ang="2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p19"/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0">
                <a:srgbClr val="000000">
                  <a:alpha val="62745"/>
                </a:srgbClr>
              </a:gs>
              <a:gs pos="100000">
                <a:srgbClr val="2F5496"/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p2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" name="Google Shape;110;p2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" name="Google Shape;111;p2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2" name="Google Shape;112;p2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" name="Google Shape;113;p2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" name="Google Shape;114;p2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5" name="Google Shape;115;p2"/>
          <p:cNvSpPr txBox="1"/>
          <p:nvPr>
            <p:ph type="ctrTitle"/>
          </p:nvPr>
        </p:nvSpPr>
        <p:spPr>
          <a:xfrm>
            <a:off x="466722" y="586855"/>
            <a:ext cx="3201366" cy="28421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Objectives	</a:t>
            </a:r>
            <a:endParaRPr/>
          </a:p>
        </p:txBody>
      </p:sp>
      <p:sp>
        <p:nvSpPr>
          <p:cNvPr id="116" name="Google Shape;116;p2"/>
          <p:cNvSpPr txBox="1"/>
          <p:nvPr>
            <p:ph idx="1" type="subTitle"/>
          </p:nvPr>
        </p:nvSpPr>
        <p:spPr>
          <a:xfrm>
            <a:off x="4810259" y="649480"/>
            <a:ext cx="6555347" cy="554604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12065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Why do we sell?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Understanding the budget and its role in popcorn sales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Before the corn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Popcorn arrival date, then what?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Conducting personal sales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How to set up and conduct a Show and Sell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Information for families.  Conducting a popcorn kickoff/taste testing event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How much popcorn should I order?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Accepting credit cards and electronic payments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Tools available (Apps, FB page)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lang="en-US" sz="1900"/>
              <a:t>Unit incentives</a:t>
            </a:r>
            <a:endParaRPr b="0" i="0" sz="19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Char char="•"/>
            </a:pPr>
            <a:r>
              <a:rPr b="0" i="0" lang="en-US" sz="1900"/>
              <a:t>Importance of communication within Popcorn Chain of Command. (Unit Kernel, District Kernel, Council Kernel, Popcorn Staff Advisor)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None/>
            </a:pPr>
            <a:r>
              <a:t/>
            </a:r>
            <a:endParaRPr b="0" i="0" sz="1900"/>
          </a:p>
          <a:p>
            <a:pPr indent="12065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Arial"/>
              <a:buNone/>
            </a:pPr>
            <a:r>
              <a:t/>
            </a:r>
            <a:endParaRPr sz="1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p20"/>
          <p:cNvSpPr/>
          <p:nvPr/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8" name="Google Shape;298;p20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9" name="Google Shape;299;p20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0" name="Google Shape;300;p20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1" name="Google Shape;301;p20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2" name="Google Shape;302;p20"/>
          <p:cNvSpPr/>
          <p:nvPr/>
        </p:nvSpPr>
        <p:spPr>
          <a:xfrm flipH="1" rot="5400000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03" name="Google Shape;303;p20"/>
          <p:cNvSpPr txBox="1"/>
          <p:nvPr>
            <p:ph type="title"/>
          </p:nvPr>
        </p:nvSpPr>
        <p:spPr>
          <a:xfrm>
            <a:off x="466722" y="586855"/>
            <a:ext cx="3201366" cy="284214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400"/>
              <a:buFont typeface="Calibri"/>
              <a:buNone/>
            </a:pPr>
            <a:r>
              <a:rPr lang="en-US" sz="3400">
                <a:solidFill>
                  <a:srgbClr val="FFFFFF"/>
                </a:solidFill>
              </a:rPr>
              <a:t>Communications and Tools	</a:t>
            </a:r>
            <a:endParaRPr/>
          </a:p>
        </p:txBody>
      </p:sp>
      <p:sp>
        <p:nvSpPr>
          <p:cNvPr id="304" name="Google Shape;304;p20"/>
          <p:cNvSpPr txBox="1"/>
          <p:nvPr>
            <p:ph idx="1" type="body"/>
          </p:nvPr>
        </p:nvSpPr>
        <p:spPr>
          <a:xfrm>
            <a:off x="4905054" y="665018"/>
            <a:ext cx="6686582" cy="5892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Sign up on Tidewater Council Popcorn Kernel FB group.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lang="en-US" sz="1600"/>
              <a:t>Lowe’s release dates, product swaps, real time updates, etc.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Keep district and council informed of plans for excess inventory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Don’t order more if you have a large enough surplus for planned sales. Exchange with other units.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Kernel Tracker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Build or acquire a sales/inventory tracker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Notify parents of their Scout’s credit after S/S. They can add line item to their Scout’s order form to document their Scout’s credit for each S/S event. 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</a:pPr>
            <a:r>
              <a:rPr b="0" i="0" lang="en-US" sz="1600" u="none" strike="noStrike">
                <a:latin typeface="Arial"/>
                <a:ea typeface="Arial"/>
                <a:cs typeface="Arial"/>
                <a:sym typeface="Arial"/>
              </a:rPr>
              <a:t>Documentation of each Scout’s sales will be required for Winner’s Circle Prizes</a:t>
            </a:r>
            <a:endParaRPr sz="1600"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Pay on time. </a:t>
            </a:r>
            <a:r>
              <a:rPr lang="en-US" sz="2000"/>
              <a:t>Report donations throughout the sale by deadlines to help Scouts earn recognition items.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</a:pPr>
            <a:r>
              <a:rPr lang="en-US" sz="2000"/>
              <a:t>Sign up on Tidewater Council Popcorn Kernel FB group.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sz="200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gradFill>
          <a:gsLst>
            <a:gs pos="0">
              <a:srgbClr val="F5F7FC"/>
            </a:gs>
            <a:gs pos="74000">
              <a:srgbClr val="A9BEE4"/>
            </a:gs>
            <a:gs pos="83000">
              <a:srgbClr val="A9BEE4"/>
            </a:gs>
            <a:gs pos="100000">
              <a:srgbClr val="C5D3ED"/>
            </a:gs>
          </a:gsLst>
          <a:lin ang="5400000" scaled="0"/>
        </a:gradFill>
      </p:bgPr>
    </p:bg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Unit Incentives</a:t>
            </a:r>
            <a:endParaRPr/>
          </a:p>
        </p:txBody>
      </p:sp>
      <p:sp>
        <p:nvSpPr>
          <p:cNvPr id="310" name="Google Shape;310;p21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Use tier method to fund extras like registration, summer camp, etc.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Budget for unit prizes for certain sales goals in between council prize levels (e.g., </a:t>
            </a:r>
            <a:r>
              <a:rPr b="0" i="0" lang="en-US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$250, $750, $1,500</a:t>
            </a:r>
            <a:r>
              <a:rPr lang="en-US"/>
              <a:t>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Grab bag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Pizza party for unit goal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Pies in the face (use paper plates vs good China)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Unit T-shirts/hoodies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4" name="Shape 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Google Shape;315;p22"/>
          <p:cNvSpPr txBox="1"/>
          <p:nvPr>
            <p:ph type="title"/>
          </p:nvPr>
        </p:nvSpPr>
        <p:spPr>
          <a:xfrm flipH="1" rot="10800000">
            <a:off x="3468414" y="1690685"/>
            <a:ext cx="4372303" cy="52699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t/>
            </a:r>
            <a:endParaRPr/>
          </a:p>
        </p:txBody>
      </p:sp>
      <p:graphicFrame>
        <p:nvGraphicFramePr>
          <p:cNvPr id="316" name="Google Shape;316;p22"/>
          <p:cNvGraphicFramePr/>
          <p:nvPr/>
        </p:nvGraphicFramePr>
        <p:xfrm>
          <a:off x="3103419" y="-250320"/>
          <a:ext cx="5578763" cy="7219156"/>
        </p:xfrm>
        <a:graphic>
          <a:graphicData uri="http://schemas.openxmlformats.org/presentationml/2006/ole">
            <mc:AlternateContent>
              <mc:Choice Requires="v">
                <p:oleObj r:id="rId4" imgH="7219156" imgW="5578763" progId="AcroExch.Document.DC" spid="_x0000_s1">
                  <p:embed/>
                </p:oleObj>
              </mc:Choice>
              <mc:Fallback>
                <p:oleObj r:id="rId5" imgH="7219156" imgW="5578763" progId="AcroExch.Document.DC">
                  <p:embed/>
                  <p:pic>
                    <p:nvPicPr>
                      <p:cNvPr id="316" name="Google Shape;316;p22"/>
                      <p:cNvPicPr preferRelativeResize="0"/>
                      <p:nvPr/>
                    </p:nvPicPr>
                    <p:blipFill rotWithShape="1">
                      <a:blip r:embed="rId6">
                        <a:alphaModFix/>
                      </a:blip>
                      <a:srcRect b="0" l="0" r="0" t="0"/>
                      <a:stretch/>
                    </p:blipFill>
                    <p:spPr>
                      <a:xfrm>
                        <a:off x="3103419" y="-250320"/>
                        <a:ext cx="5578763" cy="721915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"/>
          <p:cNvSpPr txBox="1"/>
          <p:nvPr>
            <p:ph type="title"/>
          </p:nvPr>
        </p:nvSpPr>
        <p:spPr>
          <a:xfrm>
            <a:off x="838200" y="365126"/>
            <a:ext cx="10515600" cy="380458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Show and Sell Tracker</a:t>
            </a:r>
            <a:endParaRPr/>
          </a:p>
        </p:txBody>
      </p:sp>
      <p:graphicFrame>
        <p:nvGraphicFramePr>
          <p:cNvPr id="322" name="Google Shape;322;p23"/>
          <p:cNvGraphicFramePr/>
          <p:nvPr/>
        </p:nvGraphicFramePr>
        <p:xfrm>
          <a:off x="766619" y="868218"/>
          <a:ext cx="3000000" cy="3000000"/>
        </p:xfrm>
        <a:graphic>
          <a:graphicData uri="http://schemas.openxmlformats.org/drawingml/2006/table">
            <a:tbl>
              <a:tblPr>
                <a:noFill/>
                <a:tableStyleId>{20DF7A4F-28CA-49B5-8741-36FA08F43EAF}</a:tableStyleId>
              </a:tblPr>
              <a:tblGrid>
                <a:gridCol w="1116350"/>
                <a:gridCol w="374225"/>
                <a:gridCol w="463025"/>
                <a:gridCol w="444000"/>
                <a:gridCol w="526450"/>
                <a:gridCol w="1141725"/>
                <a:gridCol w="1141725"/>
                <a:gridCol w="507425"/>
                <a:gridCol w="463025"/>
                <a:gridCol w="558175"/>
                <a:gridCol w="412300"/>
                <a:gridCol w="723100"/>
                <a:gridCol w="558175"/>
                <a:gridCol w="723100"/>
                <a:gridCol w="1699900"/>
              </a:tblGrid>
              <a:tr h="4307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Shift number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/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Date and time                          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/>
                </a:tc>
                <a:tc hMerge="1"/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 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/>
                </a:tc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Scout #1 Name 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Scout #2 Name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/>
                </a:tc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Scout #3 Name 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/>
                </a:tc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hMerge="1"/>
                <a:tc hMerge="1"/>
                <a:tc hMerge="1"/>
              </a:tr>
              <a:tr h="10585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</a:tr>
              <a:tr h="292000"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Product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Price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Previous shift's ending inventory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Your Shift's Starting inventory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Any items added mid-shift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/>
                        <a:t>CASH SALES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800" u="none" cap="none" strike="noStrike"/>
                        <a:t>CREDIT SALES</a:t>
                      </a:r>
                      <a:endParaRPr b="0" i="0" sz="8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Anticipated Ending Inventory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Actual Ending Inventory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Total Number of each item Sold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Total dollars of item sold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row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cap="none" strike="noStrike"/>
                        <a:t>Cash Collected</a:t>
                      </a:r>
                      <a:endParaRPr b="0" i="0" sz="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Credit Card Sales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rowSpan="18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900" u="sng" cap="none" strike="noStrike"/>
                        <a:t>Notes</a:t>
                      </a:r>
                      <a:endParaRPr b="0" i="0" sz="900" u="sng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/>
                </a:tc>
              </a:tr>
              <a:tr h="383250">
                <a:tc vMerge="1"/>
                <a:tc vMerge="1"/>
                <a:tc vMerge="1"/>
                <a:tc vMerge="1"/>
                <a:tc v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Tally marks for each item sold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Tally marks for each item sold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Initial inventory + Added inventory - Number sold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Should match previous column numbers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3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3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Unit price times number sold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Total Dollars charged to credit card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Choc Lovers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$55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Cheese Lovers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$45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Classic Trio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$35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Maple Pecan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$30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Micro Double Butter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$30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Chocolate Pretzel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Peanut Butter Cup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Sea Salt Splash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Caramel Sea Salt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Trail Mix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Jalapeno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Cheddar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Micro Kettle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Micro Butter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$20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Cinnamon Roll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$15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2190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Classic Caramel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$10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000000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000000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/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400" u="none" cap="none" strike="noStrike">
                          <a:highlight>
                            <a:srgbClr val="D9D9D9"/>
                          </a:highlight>
                        </a:rPr>
                        <a:t> </a:t>
                      </a:r>
                      <a:endParaRPr b="0" i="0" sz="400" u="none" cap="none" strike="noStrike">
                        <a:solidFill>
                          <a:srgbClr val="000000"/>
                        </a:solidFill>
                        <a:highlight>
                          <a:srgbClr val="D9D9D9"/>
                        </a:highlight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vMerge="1"/>
              </a:tr>
              <a:tr h="670200">
                <a:tc gridSpan="11"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Total Sales in dollars for your shift</a:t>
                      </a:r>
                      <a:endParaRPr b="1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Sum of column above $_______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Total Cash Collected for sales </a:t>
                      </a:r>
                      <a:r>
                        <a:rPr lang="en-US" sz="400" u="none" cap="none" strike="noStrike"/>
                        <a:t>(Sum of column above)</a:t>
                      </a:r>
                      <a:r>
                        <a:rPr lang="en-US" sz="500" u="none" cap="none" strike="noStrike"/>
                        <a:t> = </a:t>
                      </a:r>
                      <a:r>
                        <a:rPr lang="en-US" sz="700" u="none" cap="none" strike="noStrike"/>
                        <a:t>$_______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Total Credit Card Dollars Collected for sales</a:t>
                      </a:r>
                      <a:r>
                        <a:rPr lang="en-US" sz="300" u="none" cap="none" strike="noStrike"/>
                        <a:t> </a:t>
                      </a:r>
                      <a:r>
                        <a:rPr lang="en-US" sz="400" u="none" cap="none" strike="noStrike"/>
                        <a:t>(Sum of Column above) </a:t>
                      </a:r>
                      <a:r>
                        <a:rPr lang="en-US" sz="700" u="none" cap="none" strike="noStrike"/>
                        <a:t>$__________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500" u="none" cap="none" strike="noStrike"/>
                        <a:t>Sum of Credit Cards + Cash for sales </a:t>
                      </a:r>
                      <a:r>
                        <a:rPr lang="en-US" sz="400" u="none" cap="none" strike="noStrike"/>
                        <a:t>(should match Total Sales Box) </a:t>
                      </a:r>
                      <a:r>
                        <a:rPr lang="en-US" sz="700" u="none" cap="none" strike="noStrike"/>
                        <a:t>$_________</a:t>
                      </a:r>
                      <a:endParaRPr b="0" i="0" sz="5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</a:tr>
              <a:tr h="405150">
                <a:tc gridSpan="11"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600" u="none" cap="none" strike="noStrike"/>
                        <a:t>Total Dollars in Donations collected for your shift</a:t>
                      </a:r>
                      <a:endParaRPr b="1" i="0" sz="6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hMerge="1"/>
                <a:tc gridSpan="4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en-US" sz="700" u="none" cap="none" strike="noStrike"/>
                        <a:t>$____________________</a:t>
                      </a:r>
                      <a:endParaRPr b="0" i="0" sz="7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2750" marB="0" marR="2750" marL="2750" anchor="b"/>
                </a:tc>
                <a:tc hMerge="1"/>
                <a:tc hMerge="1"/>
                <a:tc hMerge="1"/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/>
          <p:nvPr>
            <p:ph type="title"/>
          </p:nvPr>
        </p:nvSpPr>
        <p:spPr>
          <a:xfrm>
            <a:off x="838200" y="267471"/>
            <a:ext cx="10515600" cy="6291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en-US"/>
              <a:t>Personal Tracker</a:t>
            </a:r>
            <a:endParaRPr/>
          </a:p>
        </p:txBody>
      </p:sp>
      <p:graphicFrame>
        <p:nvGraphicFramePr>
          <p:cNvPr id="328" name="Google Shape;328;p24"/>
          <p:cNvGraphicFramePr/>
          <p:nvPr/>
        </p:nvGraphicFramePr>
        <p:xfrm>
          <a:off x="665018" y="1246909"/>
          <a:ext cx="3000000" cy="3000000"/>
        </p:xfrm>
        <a:graphic>
          <a:graphicData uri="http://schemas.openxmlformats.org/drawingml/2006/table">
            <a:tbl>
              <a:tblPr>
                <a:noFill/>
                <a:tableStyleId>{9893FEDF-7B3C-4B45-A4CC-A3E0DCC698F6}</a:tableStyleId>
              </a:tblPr>
              <a:tblGrid>
                <a:gridCol w="1469325"/>
                <a:gridCol w="821825"/>
                <a:gridCol w="423375"/>
                <a:gridCol w="684850"/>
                <a:gridCol w="622600"/>
                <a:gridCol w="647500"/>
                <a:gridCol w="423375"/>
                <a:gridCol w="500575"/>
                <a:gridCol w="448275"/>
                <a:gridCol w="493100"/>
                <a:gridCol w="493100"/>
                <a:gridCol w="174325"/>
                <a:gridCol w="530450"/>
                <a:gridCol w="343675"/>
                <a:gridCol w="552875"/>
                <a:gridCol w="161875"/>
                <a:gridCol w="635050"/>
                <a:gridCol w="814350"/>
                <a:gridCol w="448275"/>
              </a:tblGrid>
              <a:tr h="3611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Flavor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Price per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# sold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sales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40% profit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60% owed to council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4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PERSONAL SALES</a:t>
                      </a:r>
                      <a:endParaRPr/>
                    </a:p>
                  </a:txBody>
                  <a:tcPr marT="6250" marB="0" marR="6250" marL="62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3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SHOW-N-SELL SALES</a:t>
                      </a:r>
                      <a:endParaRPr/>
                    </a:p>
                  </a:txBody>
                  <a:tcPr marT="6250" marB="0" marR="6250" marL="62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hMerge="1"/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6250" marB="0" marR="6250" marL="62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gridSpan="2"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 SALES</a:t>
                      </a:r>
                      <a:endParaRPr/>
                    </a:p>
                  </a:txBody>
                  <a:tcPr marT="6250" marB="0" marR="6250" marL="6250" anchor="ctr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hMerge="1"/>
                <a:tc rowSpan="2"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8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Email Date</a:t>
                      </a:r>
                      <a:endParaRPr/>
                    </a:p>
                  </a:txBody>
                  <a:tcPr marT="6250" marB="0" marR="6250" marL="6250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3386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Chocolate Lovers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Date paid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Amount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Donation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Notes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S/S date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Sales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Donations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 Sales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Online donation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 vMerge="1"/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Cheese Lovers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$27.00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3-Aug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1-Sep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Classic Trio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Maple Pecan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$60.00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$24.00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$36.00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Double Butter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Chocolate Pretzel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Peanut Butter Cup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Sea Salt Spalsh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Caramel Sea Salt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$75.00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$45.00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Trail Mix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Jalapeno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Cheddar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 Kettle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Micro Butter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Cinnamon Roll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$12.00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Classic Caramel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$50.00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$30.00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13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$260.00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$104.00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$156.00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sales 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$185.00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donations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$26.00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Grand Total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$211.00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8100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 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  <a:tr h="180575"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35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150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24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ctr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b="0" i="0" lang="en-US" sz="900" u="none" cap="none" strike="noStrike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0</a:t>
                      </a:r>
                      <a:endParaRPr/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12700">
                      <a:solidFill>
                        <a:srgbClr val="000000"/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  <a:tc>
                  <a:txBody>
                    <a:bodyPr/>
                    <a:lstStyle/>
                    <a:p>
                      <a:pPr indent="0" lvl="0" marL="0" marR="0" rtl="0" algn="l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t/>
                      </a:r>
                      <a:endParaRPr b="0" i="0" sz="900" u="none" cap="none" strike="noStrike">
                        <a:solidFill>
                          <a:srgbClr val="000000"/>
                        </a:solidFill>
                        <a:latin typeface="Calibri"/>
                        <a:ea typeface="Calibri"/>
                        <a:cs typeface="Calibri"/>
                        <a:sym typeface="Calibri"/>
                      </a:endParaRPr>
                    </a:p>
                  </a:txBody>
                  <a:tcPr marT="6250" marB="0" marR="6250" marL="6250" anchor="b">
                    <a:lnL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L>
                    <a:lnR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R>
                    <a:lnT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T>
                    <a:lnB cap="flat" cmpd="sng" w="9525">
                      <a:solidFill>
                        <a:srgbClr val="000000">
                          <a:alpha val="0"/>
                        </a:srgbClr>
                      </a:solidFill>
                      <a:prstDash val="solid"/>
                      <a:round/>
                      <a:headEnd len="sm" w="sm" type="none"/>
                      <a:tailEnd len="sm" w="sm" type="none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32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2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4" name="Google Shape;334;p25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5" name="Google Shape;335;p25"/>
          <p:cNvSpPr/>
          <p:nvPr/>
        </p:nvSpPr>
        <p:spPr>
          <a:xfrm flipH="1" rot="10800000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6" name="Google Shape;336;p25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7" name="Google Shape;337;p25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38" name="Google Shape;338;p25"/>
          <p:cNvSpPr txBox="1"/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lt1"/>
                </a:solidFill>
              </a:rPr>
              <a:t>District Popcorn Kernels</a:t>
            </a:r>
            <a:endParaRPr/>
          </a:p>
        </p:txBody>
      </p:sp>
      <p:sp>
        <p:nvSpPr>
          <p:cNvPr id="339" name="Google Shape;339;p25"/>
          <p:cNvSpPr txBox="1"/>
          <p:nvPr>
            <p:ph idx="1" type="body"/>
          </p:nvPr>
        </p:nvSpPr>
        <p:spPr>
          <a:xfrm>
            <a:off x="184725" y="1740025"/>
            <a:ext cx="3851700" cy="18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1" i="0" lang="en-US" sz="2000" u="none" strike="noStrike">
                <a:latin typeface="Arial"/>
                <a:ea typeface="Arial"/>
                <a:cs typeface="Arial"/>
                <a:sym typeface="Arial"/>
              </a:rPr>
              <a:t>Albemarle 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0" i="0" lang="en-US" sz="2000" u="none" strike="noStrike">
                <a:latin typeface="Arial"/>
                <a:ea typeface="Arial"/>
                <a:cs typeface="Arial"/>
                <a:sym typeface="Arial"/>
              </a:rPr>
              <a:t>Nann Jones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b="0" i="0" lang="en-US" sz="2000" u="none" strike="noStrike">
                <a:latin typeface="Arial"/>
                <a:ea typeface="Arial"/>
                <a:cs typeface="Arial"/>
                <a:sym typeface="Arial"/>
              </a:rPr>
              <a:t>nannjones@hotmail.com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None/>
            </a:pPr>
            <a:r>
              <a:rPr b="0" i="0" lang="en-US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252</a:t>
            </a:r>
            <a:r>
              <a:rPr lang="en-US" sz="20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b="0" i="0" lang="en-US" sz="2000" u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312-4391</a:t>
            </a:r>
            <a:r>
              <a:rPr lang="en-US" sz="2000">
                <a:latin typeface="Arial"/>
                <a:ea typeface="Arial"/>
                <a:cs typeface="Arial"/>
                <a:sym typeface="Arial"/>
              </a:rPr>
              <a:t> </a:t>
            </a:r>
            <a:endParaRPr b="0"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t/>
            </a:r>
            <a:endParaRPr b="1" i="0" sz="2000" u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0" name="Google Shape;340;p25"/>
          <p:cNvSpPr txBox="1"/>
          <p:nvPr/>
        </p:nvSpPr>
        <p:spPr>
          <a:xfrm>
            <a:off x="3814618" y="1740017"/>
            <a:ext cx="3620656" cy="276998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Princess Anne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Tony Montemurno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kerneltbaloney@gmail.com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757-635-0676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Matt Conway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19mconway84@gmail.com</a:t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757-510-6137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libri"/>
              <a:buNone/>
            </a:pPr>
            <a:r>
              <a:t/>
            </a:r>
            <a:endParaRPr b="0" i="0" sz="14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1" name="Google Shape;341;p25"/>
          <p:cNvSpPr txBox="1"/>
          <p:nvPr/>
        </p:nvSpPr>
        <p:spPr>
          <a:xfrm>
            <a:off x="7980218" y="1740017"/>
            <a:ext cx="3851565" cy="378565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Three Rivers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Rudy Nimmo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vtccgolf@gmail.com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540-230-7507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Clark Walters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crazyscout94@gmail.com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757-560-8647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20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Tammy Walters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crazybear127@yahoo.com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757-559-3726</a:t>
            </a:r>
            <a:endParaRPr/>
          </a:p>
        </p:txBody>
      </p:sp>
      <p:sp>
        <p:nvSpPr>
          <p:cNvPr id="342" name="Google Shape;342;p25"/>
          <p:cNvSpPr txBox="1"/>
          <p:nvPr/>
        </p:nvSpPr>
        <p:spPr>
          <a:xfrm>
            <a:off x="360217" y="4910116"/>
            <a:ext cx="7795500" cy="16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</a:pPr>
            <a:r>
              <a:rPr b="1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Bayside 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Scott Gilmore		          Krista Dunn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2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Esgilmore@hotmail.com   Krista.dunn1621@gmail.com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703-372-2059		          </a:t>
            </a:r>
            <a:r>
              <a:rPr b="0" i="0" lang="en-US" sz="20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757-339-0609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sz="18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6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8" name="Google Shape;348;p26"/>
          <p:cNvSpPr/>
          <p:nvPr/>
        </p:nvSpPr>
        <p:spPr>
          <a:xfrm flipH="1">
            <a:off x="-1" y="-1"/>
            <a:ext cx="12191998" cy="159074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rgbClr val="2F5496"/>
              </a:gs>
            </a:gsLst>
            <a:lin ang="84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9" name="Google Shape;349;p26"/>
          <p:cNvSpPr/>
          <p:nvPr/>
        </p:nvSpPr>
        <p:spPr>
          <a:xfrm flipH="1" rot="10800000">
            <a:off x="-3" y="0"/>
            <a:ext cx="8115306" cy="1590742"/>
          </a:xfrm>
          <a:prstGeom prst="rect">
            <a:avLst/>
          </a:prstGeom>
          <a:gradFill>
            <a:gsLst>
              <a:gs pos="0">
                <a:srgbClr val="4472C4">
                  <a:alpha val="0"/>
                </a:srgbClr>
              </a:gs>
              <a:gs pos="20000">
                <a:srgbClr val="4472C4">
                  <a:alpha val="0"/>
                </a:srgbClr>
              </a:gs>
              <a:gs pos="100000">
                <a:srgbClr val="1F3864">
                  <a:alpha val="54901"/>
                </a:srgbClr>
              </a:gs>
            </a:gsLst>
            <a:lin ang="13800001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0" name="Google Shape;350;p26"/>
          <p:cNvSpPr/>
          <p:nvPr/>
        </p:nvSpPr>
        <p:spPr>
          <a:xfrm flipH="1">
            <a:off x="8115299" y="-1"/>
            <a:ext cx="4076698" cy="1590742"/>
          </a:xfrm>
          <a:prstGeom prst="rect">
            <a:avLst/>
          </a:prstGeom>
          <a:gradFill>
            <a:gsLst>
              <a:gs pos="0">
                <a:srgbClr val="4472C4">
                  <a:alpha val="65882"/>
                </a:srgbClr>
              </a:gs>
              <a:gs pos="100000">
                <a:srgbClr val="000000">
                  <a:alpha val="29803"/>
                </a:srgbClr>
              </a:gs>
            </a:gsLst>
            <a:lin ang="13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1" name="Google Shape;351;p26"/>
          <p:cNvSpPr/>
          <p:nvPr/>
        </p:nvSpPr>
        <p:spPr>
          <a:xfrm>
            <a:off x="459350" y="-1"/>
            <a:ext cx="11732646" cy="1597433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50000">
                <a:srgbClr val="000000">
                  <a:alpha val="0"/>
                </a:srgbClr>
              </a:gs>
              <a:gs pos="99000">
                <a:srgbClr val="1F3864">
                  <a:alpha val="51764"/>
                </a:srgbClr>
              </a:gs>
              <a:gs pos="100000">
                <a:srgbClr val="1F3864">
                  <a:alpha val="51764"/>
                </a:srgbClr>
              </a:gs>
            </a:gsLst>
            <a:lin ang="16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52" name="Google Shape;352;p26"/>
          <p:cNvSpPr txBox="1"/>
          <p:nvPr>
            <p:ph type="title"/>
          </p:nvPr>
        </p:nvSpPr>
        <p:spPr>
          <a:xfrm>
            <a:off x="1371599" y="294538"/>
            <a:ext cx="9895951" cy="1033669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alibri"/>
              <a:buNone/>
            </a:pPr>
            <a:r>
              <a:rPr lang="en-US" sz="4000">
                <a:solidFill>
                  <a:schemeClr val="lt1"/>
                </a:solidFill>
              </a:rPr>
              <a:t>Council Popcorn Personnel</a:t>
            </a:r>
            <a:endParaRPr/>
          </a:p>
        </p:txBody>
      </p:sp>
      <p:sp>
        <p:nvSpPr>
          <p:cNvPr id="353" name="Google Shape;353;p26"/>
          <p:cNvSpPr txBox="1"/>
          <p:nvPr>
            <p:ph idx="1" type="body"/>
          </p:nvPr>
        </p:nvSpPr>
        <p:spPr>
          <a:xfrm>
            <a:off x="3861890" y="1806494"/>
            <a:ext cx="4291500" cy="1662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1" i="0" lang="en-US" sz="1800" u="none" strike="noStrike">
                <a:latin typeface="Arial"/>
                <a:ea typeface="Arial"/>
                <a:cs typeface="Arial"/>
                <a:sym typeface="Arial"/>
              </a:rPr>
              <a:t>Council Popcorn Kernel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0" i="0" lang="en-US" sz="1800" u="none" strike="noStrike">
                <a:latin typeface="Arial"/>
                <a:ea typeface="Arial"/>
                <a:cs typeface="Arial"/>
                <a:sym typeface="Arial"/>
              </a:rPr>
              <a:t>Erin Alford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lang="en-US" sz="1800">
                <a:latin typeface="Arial"/>
                <a:ea typeface="Arial"/>
                <a:cs typeface="Arial"/>
                <a:sym typeface="Arial"/>
              </a:rPr>
              <a:t>erin@realresultsva.com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rPr b="0" i="0" lang="en-US" sz="1800" u="none" strike="noStrike">
                <a:latin typeface="Arial"/>
                <a:ea typeface="Arial"/>
                <a:cs typeface="Arial"/>
                <a:sym typeface="Arial"/>
              </a:rPr>
              <a:t>757-943-7226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0" i="0" sz="1400" u="none" strike="noStrike"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t/>
            </a:r>
            <a:endParaRPr b="0" i="0" sz="1400" u="none" strike="noStrike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4" name="Google Shape;354;p26"/>
          <p:cNvSpPr txBox="1"/>
          <p:nvPr/>
        </p:nvSpPr>
        <p:spPr>
          <a:xfrm>
            <a:off x="1371600" y="5274950"/>
            <a:ext cx="10381800" cy="738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4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Tidewater Council - Mary Jayne Breeden Council Service Center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4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1032 Heatherwood Drive, Virginia Beach, VA 23455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US">
                <a:latin typeface="Calibri"/>
                <a:ea typeface="Calibri"/>
                <a:cs typeface="Calibri"/>
                <a:sym typeface="Calibri"/>
              </a:rPr>
              <a:t>TidewaterBSA.com/popcornsale/2025popcornsale/</a:t>
            </a:r>
            <a:endParaRPr/>
          </a:p>
        </p:txBody>
      </p:sp>
      <p:sp>
        <p:nvSpPr>
          <p:cNvPr id="355" name="Google Shape;355;p26"/>
          <p:cNvSpPr txBox="1"/>
          <p:nvPr/>
        </p:nvSpPr>
        <p:spPr>
          <a:xfrm>
            <a:off x="973125" y="3678175"/>
            <a:ext cx="4291500" cy="9234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i="0" lang="en-US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Popcorn Staff Advisor </a:t>
            </a:r>
            <a:r>
              <a:rPr i="0" lang="en-US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 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-US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Alison Harrison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00" u="sng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popcorn@twchelpdesk.raiseaticket.com</a:t>
            </a:r>
            <a:endParaRPr b="0" i="0" sz="1800" u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6" name="Google Shape;356;p26"/>
          <p:cNvSpPr/>
          <p:nvPr/>
        </p:nvSpPr>
        <p:spPr>
          <a:xfrm>
            <a:off x="0" y="0"/>
            <a:ext cx="12192000" cy="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45700" lIns="91425" spcFirstLastPara="1" rIns="91425" wrap="square" tIns="45700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1000"/>
              <a:buFont typeface="Calibri"/>
              <a:buNone/>
            </a:pPr>
            <a:r>
              <a:rPr b="0" i="0" lang="en-US" sz="1000" u="none" cap="none" strike="noStrike">
                <a:solidFill>
                  <a:srgbClr val="222222"/>
                </a:solidFill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0" i="0" lang="en-US" sz="1000" u="sng" cap="none" strike="noStrike">
                <a:solidFill>
                  <a:srgbClr val="1155CC"/>
                </a:solidFill>
                <a:latin typeface="Calibri"/>
                <a:ea typeface="Calibri"/>
                <a:cs typeface="Calibri"/>
                <a:sym typeface="Calibri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https://tidewaterbsa.com/2023popcornsale/</a:t>
            </a:r>
            <a:r>
              <a:rPr b="0" i="0" lang="en-US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endParaRPr b="0" i="0" sz="18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57" name="Google Shape;357;p26"/>
          <p:cNvSpPr txBox="1"/>
          <p:nvPr/>
        </p:nvSpPr>
        <p:spPr>
          <a:xfrm>
            <a:off x="6612301" y="3678175"/>
            <a:ext cx="4429500" cy="14775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1" i="0" lang="en-US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Popcorn </a:t>
            </a:r>
            <a:r>
              <a:rPr b="1" lang="en-US" sz="1800">
                <a:solidFill>
                  <a:schemeClr val="dk1"/>
                </a:solidFill>
              </a:rPr>
              <a:t>Associate Staff Advisor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Pam Samples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>
                <a:solidFill>
                  <a:schemeClr val="dk1"/>
                </a:solidFill>
              </a:rPr>
              <a:t>pam.samples@scouting.org</a:t>
            </a:r>
            <a:endParaRPr/>
          </a:p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b="0" i="0" lang="en-US" sz="1800" u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757-353-0609</a:t>
            </a:r>
            <a:endParaRPr/>
          </a:p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58" name="Google Shape;358;p26" title="qr-code - 2025-04-24T130820.183.pn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175638" y="5218600"/>
            <a:ext cx="1457226" cy="145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2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In Summary. . . </a:t>
            </a:r>
            <a:endParaRPr/>
          </a:p>
        </p:txBody>
      </p:sp>
      <p:sp>
        <p:nvSpPr>
          <p:cNvPr id="364" name="Google Shape;364;p27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The total sales required is based off a working budget</a:t>
            </a:r>
            <a:endParaRPr/>
          </a:p>
          <a:p>
            <a:pPr indent="-228600" lvl="1" marL="68580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</a:pPr>
            <a:r>
              <a:rPr lang="en-US"/>
              <a:t>https://www.scouting.org/programs/scouts-bsa/troop-resources/program-planning-tools/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Help unload shipment when you can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Hold a kickoff party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Start early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Manage your inventory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Diversify your selling strategy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en-US"/>
              <a:t>Communicate, Communicate, Communicate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cture containing cup, food, popcorn, plant&#10;&#10;Description automatically generated" id="369" name="Google Shape;369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0" y="10"/>
            <a:ext cx="12192000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370" name="Google Shape;370;p28"/>
          <p:cNvSpPr/>
          <p:nvPr/>
        </p:nvSpPr>
        <p:spPr>
          <a:xfrm flipH="1">
            <a:off x="0" y="998175"/>
            <a:ext cx="6017172" cy="5859825"/>
          </a:xfrm>
          <a:custGeom>
            <a:rect b="b" l="l" r="r" t="t"/>
            <a:pathLst>
              <a:path extrusionOk="0" h="1298" w="1333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lt1">
              <a:alpha val="74901"/>
            </a:schemeClr>
          </a:solidFill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None/>
            </a:pPr>
            <a:r>
              <a:t/>
            </a:r>
            <a:endParaRPr sz="1600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71" name="Google Shape;371;p28"/>
          <p:cNvSpPr txBox="1"/>
          <p:nvPr>
            <p:ph type="title"/>
          </p:nvPr>
        </p:nvSpPr>
        <p:spPr>
          <a:xfrm>
            <a:off x="709448" y="1913950"/>
            <a:ext cx="4204137" cy="134275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Calibri"/>
              <a:buNone/>
            </a:pPr>
            <a:r>
              <a:rPr lang="en-US" sz="3600"/>
              <a:t>QUESTIONS?</a:t>
            </a:r>
            <a:endParaRPr/>
          </a:p>
        </p:txBody>
      </p:sp>
      <p:cxnSp>
        <p:nvCxnSpPr>
          <p:cNvPr id="372" name="Google Shape;372;p28"/>
          <p:cNvCxnSpPr/>
          <p:nvPr/>
        </p:nvCxnSpPr>
        <p:spPr>
          <a:xfrm>
            <a:off x="2287051" y="3337139"/>
            <a:ext cx="935420" cy="0"/>
          </a:xfrm>
          <a:prstGeom prst="straightConnector1">
            <a:avLst/>
          </a:prstGeom>
          <a:noFill/>
          <a:ln cap="sq" cmpd="sng" w="25400">
            <a:solidFill>
              <a:srgbClr val="262626"/>
            </a:solidFill>
            <a:prstDash val="solid"/>
            <a:bevel/>
            <a:headEnd len="sm" w="sm" type="none"/>
            <a:tailEnd len="sm" w="sm" type="none"/>
          </a:ln>
        </p:spPr>
      </p:cxnSp>
      <p:sp>
        <p:nvSpPr>
          <p:cNvPr id="373" name="Google Shape;373;p28"/>
          <p:cNvSpPr txBox="1"/>
          <p:nvPr>
            <p:ph idx="1" type="body"/>
          </p:nvPr>
        </p:nvSpPr>
        <p:spPr>
          <a:xfrm>
            <a:off x="525516" y="1913951"/>
            <a:ext cx="4593021" cy="14231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</a:pPr>
            <a:r>
              <a:t/>
            </a:r>
            <a:endParaRPr sz="1800"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t/>
            </a:r>
            <a:endParaRPr sz="36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2" name="Google Shape;122;p3"/>
          <p:cNvSpPr/>
          <p:nvPr/>
        </p:nvSpPr>
        <p:spPr>
          <a:xfrm flipH="1" rot="5400000">
            <a:off x="-1410084" y="1410082"/>
            <a:ext cx="6858000" cy="4037836"/>
          </a:xfrm>
          <a:prstGeom prst="rect">
            <a:avLst/>
          </a:prstGeom>
          <a:gradFill>
            <a:gsLst>
              <a:gs pos="0">
                <a:srgbClr val="000000"/>
              </a:gs>
              <a:gs pos="8000">
                <a:srgbClr val="000000"/>
              </a:gs>
              <a:gs pos="100000">
                <a:srgbClr val="2F5496"/>
              </a:gs>
            </a:gsLst>
            <a:lin ang="30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3" name="Google Shape;123;p3"/>
          <p:cNvSpPr/>
          <p:nvPr/>
        </p:nvSpPr>
        <p:spPr>
          <a:xfrm flipH="1" rot="5400000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4472C4">
                  <a:alpha val="45882"/>
                </a:srgbClr>
              </a:gs>
              <a:gs pos="100000">
                <a:srgbClr val="4472C4">
                  <a:alpha val="45882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p3"/>
          <p:cNvSpPr/>
          <p:nvPr/>
        </p:nvSpPr>
        <p:spPr>
          <a:xfrm flipH="1" rot="5400000">
            <a:off x="767923" y="3588085"/>
            <a:ext cx="2501979" cy="4037841"/>
          </a:xfrm>
          <a:prstGeom prst="rect">
            <a:avLst/>
          </a:prstGeom>
          <a:gradFill>
            <a:gsLst>
              <a:gs pos="0">
                <a:srgbClr val="4472C4">
                  <a:alpha val="28627"/>
                </a:srgbClr>
              </a:gs>
              <a:gs pos="2000">
                <a:srgbClr val="4472C4">
                  <a:alpha val="28627"/>
                </a:srgbClr>
              </a:gs>
              <a:gs pos="100000">
                <a:srgbClr val="000000">
                  <a:alpha val="29803"/>
                </a:srgbClr>
              </a:gs>
            </a:gsLst>
            <a:lin ang="7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5" name="Google Shape;125;p3"/>
          <p:cNvSpPr/>
          <p:nvPr/>
        </p:nvSpPr>
        <p:spPr>
          <a:xfrm rot="-964587">
            <a:off x="-501737" y="969718"/>
            <a:ext cx="3900357" cy="4178958"/>
          </a:xfrm>
          <a:custGeom>
            <a:rect b="b" l="l" r="r" t="t"/>
            <a:pathLst>
              <a:path extrusionOk="0" h="4178958" w="3900357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0">
                <a:srgbClr val="000000">
                  <a:alpha val="0"/>
                </a:srgbClr>
              </a:gs>
              <a:gs pos="29000">
                <a:srgbClr val="000000">
                  <a:alpha val="0"/>
                </a:srgbClr>
              </a:gs>
              <a:gs pos="100000">
                <a:srgbClr val="4472C4">
                  <a:alpha val="42745"/>
                </a:srgbClr>
              </a:gs>
            </a:gsLst>
            <a:lin ang="18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6" name="Google Shape;126;p3"/>
          <p:cNvSpPr/>
          <p:nvPr/>
        </p:nvSpPr>
        <p:spPr>
          <a:xfrm flipH="1" rot="5400000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rgbClr val="8DA9DB">
                  <a:alpha val="10980"/>
                </a:srgbClr>
              </a:gs>
              <a:gs pos="100000">
                <a:srgbClr val="8DA9DB">
                  <a:alpha val="10980"/>
                </a:srgbClr>
              </a:gs>
            </a:gsLst>
            <a:lin ang="7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7" name="Google Shape;127;p3"/>
          <p:cNvSpPr txBox="1"/>
          <p:nvPr>
            <p:ph type="title"/>
          </p:nvPr>
        </p:nvSpPr>
        <p:spPr>
          <a:xfrm>
            <a:off x="323274" y="390782"/>
            <a:ext cx="3577700" cy="414427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000"/>
              <a:buFont typeface="Calibri"/>
              <a:buNone/>
            </a:pPr>
            <a:r>
              <a:rPr lang="en-US" sz="4000">
                <a:solidFill>
                  <a:srgbClr val="FFFFFF"/>
                </a:solidFill>
              </a:rPr>
              <a:t>Why we do it </a:t>
            </a: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br>
              <a:rPr lang="en-US" sz="4000">
                <a:solidFill>
                  <a:srgbClr val="FFFFFF"/>
                </a:solidFill>
              </a:rPr>
            </a:br>
            <a:r>
              <a:rPr lang="en-US" sz="4000">
                <a:solidFill>
                  <a:srgbClr val="FFFFFF"/>
                </a:solidFill>
              </a:rPr>
              <a:t>Other </a:t>
            </a:r>
            <a:r>
              <a:rPr lang="en-US" sz="3600">
                <a:solidFill>
                  <a:srgbClr val="FFFFFF"/>
                </a:solidFill>
              </a:rPr>
              <a:t>Benefits of         Selling	</a:t>
            </a:r>
            <a:endParaRPr/>
          </a:p>
        </p:txBody>
      </p:sp>
      <p:grpSp>
        <p:nvGrpSpPr>
          <p:cNvPr id="128" name="Google Shape;128;p3"/>
          <p:cNvGrpSpPr/>
          <p:nvPr/>
        </p:nvGrpSpPr>
        <p:grpSpPr>
          <a:xfrm>
            <a:off x="4905052" y="650292"/>
            <a:ext cx="6963674" cy="5415163"/>
            <a:chOff x="0" y="138904"/>
            <a:chExt cx="6963674" cy="5415163"/>
          </a:xfrm>
        </p:grpSpPr>
        <p:sp>
          <p:nvSpPr>
            <p:cNvPr id="129" name="Google Shape;129;p3"/>
            <p:cNvSpPr/>
            <p:nvPr/>
          </p:nvSpPr>
          <p:spPr>
            <a:xfrm>
              <a:off x="0" y="572343"/>
              <a:ext cx="6963674" cy="672525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chemeClr val="accent2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0" name="Google Shape;130;p3"/>
            <p:cNvSpPr txBox="1"/>
            <p:nvPr/>
          </p:nvSpPr>
          <p:spPr>
            <a:xfrm>
              <a:off x="0" y="572343"/>
              <a:ext cx="6963674" cy="672525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128000" lIns="540450" spcFirstLastPara="1" rIns="540450" wrap="square" tIns="291575">
              <a:noAutofit/>
            </a:bodyPr>
            <a:lstStyle/>
            <a:p>
              <a:pPr indent="-171450" lvl="1" marL="17145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Calibri"/>
                <a:buChar char="•"/>
              </a:pPr>
              <a:r>
                <a:rPr b="0" i="0" lang="en-US" sz="1800" u="none" cap="none" strike="noStrike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rPr>
                <a:t>Highest commission in nation</a:t>
              </a:r>
              <a:endParaRPr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348183" y="138904"/>
              <a:ext cx="5730692" cy="640079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" name="Google Shape;132;p3"/>
            <p:cNvSpPr txBox="1"/>
            <p:nvPr/>
          </p:nvSpPr>
          <p:spPr>
            <a:xfrm>
              <a:off x="379429" y="170150"/>
              <a:ext cx="5668200" cy="57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4225" spcFirstLastPara="1" rIns="1842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Raise money for unit activities and needs</a:t>
              </a:r>
              <a:endParaRPr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0" y="1753908"/>
              <a:ext cx="6963674" cy="352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DB784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348183" y="1320468"/>
              <a:ext cx="5730692" cy="640079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DF8763"/>
                </a:gs>
                <a:gs pos="50000">
                  <a:srgbClr val="E27542"/>
                </a:gs>
                <a:gs pos="100000">
                  <a:srgbClr val="CF6432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5" name="Google Shape;135;p3"/>
            <p:cNvSpPr txBox="1"/>
            <p:nvPr/>
          </p:nvSpPr>
          <p:spPr>
            <a:xfrm>
              <a:off x="379429" y="1351714"/>
              <a:ext cx="5668200" cy="57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4225" spcFirstLastPara="1" rIns="1842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Scouts earn prizes </a:t>
              </a:r>
              <a:endParaRPr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0" y="2615748"/>
              <a:ext cx="6963674" cy="352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CB7C63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348183" y="2182308"/>
              <a:ext cx="5730692" cy="640079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D08A76"/>
                </a:gs>
                <a:gs pos="50000">
                  <a:srgbClr val="CF795D"/>
                </a:gs>
                <a:gs pos="100000">
                  <a:srgbClr val="BD674B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8" name="Google Shape;138;p3"/>
            <p:cNvSpPr txBox="1"/>
            <p:nvPr/>
          </p:nvSpPr>
          <p:spPr>
            <a:xfrm>
              <a:off x="379429" y="2213554"/>
              <a:ext cx="5668200" cy="57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4225" spcFirstLastPara="1" rIns="1842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Scouts build camaraderie</a:t>
              </a:r>
              <a:endParaRPr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0" y="3477588"/>
              <a:ext cx="6963674" cy="352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BC857A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371014" y="3031216"/>
              <a:ext cx="5730692" cy="640079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C39289"/>
                </a:gs>
                <a:gs pos="50000">
                  <a:srgbClr val="BF8275"/>
                </a:gs>
                <a:gs pos="100000">
                  <a:srgbClr val="AB7064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" name="Google Shape;141;p3"/>
            <p:cNvSpPr txBox="1"/>
            <p:nvPr/>
          </p:nvSpPr>
          <p:spPr>
            <a:xfrm>
              <a:off x="402260" y="3062462"/>
              <a:ext cx="5668200" cy="57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4225" spcFirstLastPara="1" rIns="1842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Scouts learn communication skills, salesmanship, and earning their own way</a:t>
              </a:r>
              <a:endParaRPr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0" y="4339428"/>
              <a:ext cx="6963674" cy="352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AF9390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348183" y="3905988"/>
              <a:ext cx="5730692" cy="640079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B79E9B"/>
                </a:gs>
                <a:gs pos="50000">
                  <a:srgbClr val="B0918E"/>
                </a:gs>
                <a:gs pos="100000">
                  <a:srgbClr val="9D7E7B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4" name="Google Shape;144;p3"/>
            <p:cNvSpPr txBox="1"/>
            <p:nvPr/>
          </p:nvSpPr>
          <p:spPr>
            <a:xfrm>
              <a:off x="379429" y="3937234"/>
              <a:ext cx="5668200" cy="57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4225" spcFirstLastPara="1" rIns="1842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Build a foundation for Eagle project fundraising</a:t>
              </a:r>
              <a:endParaRPr/>
            </a:p>
          </p:txBody>
        </p:sp>
        <p:sp>
          <p:nvSpPr>
            <p:cNvPr id="145" name="Google Shape;145;p3"/>
            <p:cNvSpPr/>
            <p:nvPr/>
          </p:nvSpPr>
          <p:spPr>
            <a:xfrm>
              <a:off x="0" y="5201267"/>
              <a:ext cx="6963674" cy="352800"/>
            </a:xfrm>
            <a:prstGeom prst="rect">
              <a:avLst/>
            </a:prstGeom>
            <a:solidFill>
              <a:schemeClr val="lt1">
                <a:alpha val="89803"/>
              </a:schemeClr>
            </a:solidFill>
            <a:ln cap="flat" cmpd="sng" w="9525">
              <a:solidFill>
                <a:srgbClr val="A4A4A4"/>
              </a:solidFill>
              <a:prstDash val="solid"/>
              <a:miter lim="800000"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" name="Google Shape;146;p3"/>
            <p:cNvSpPr/>
            <p:nvPr/>
          </p:nvSpPr>
          <p:spPr>
            <a:xfrm>
              <a:off x="362581" y="4767828"/>
              <a:ext cx="5730692" cy="640079"/>
            </a:xfrm>
            <a:prstGeom prst="roundRect">
              <a:avLst>
                <a:gd fmla="val 16667" name="adj"/>
              </a:avLst>
            </a:prstGeom>
            <a:gradFill>
              <a:gsLst>
                <a:gs pos="0">
                  <a:srgbClr val="AEAEAE"/>
                </a:gs>
                <a:gs pos="50000">
                  <a:srgbClr val="A4A4A4"/>
                </a:gs>
                <a:gs pos="100000">
                  <a:srgbClr val="909090"/>
                </a:gs>
              </a:gsLst>
              <a:lin ang="5400000" scaled="0"/>
            </a:gra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" name="Google Shape;147;p3"/>
            <p:cNvSpPr txBox="1"/>
            <p:nvPr/>
          </p:nvSpPr>
          <p:spPr>
            <a:xfrm>
              <a:off x="393827" y="4799074"/>
              <a:ext cx="5668200" cy="577587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ctr" bIns="0" lIns="184225" spcFirstLastPara="1" rIns="184225" wrap="square" tIns="0">
              <a:noAutofit/>
            </a:bodyPr>
            <a:lstStyle/>
            <a:p>
              <a:pPr indent="0" lvl="0" marL="0" marR="0" rtl="0" algn="l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2000"/>
                <a:buFont typeface="Calibri"/>
                <a:buNone/>
              </a:pPr>
              <a:r>
                <a:rPr b="0" i="0" lang="en-US" sz="2000" u="none" cap="none" strike="noStrike">
                  <a:solidFill>
                    <a:schemeClr val="lt1"/>
                  </a:solidFill>
                  <a:latin typeface="Calibri"/>
                  <a:ea typeface="Calibri"/>
                  <a:cs typeface="Calibri"/>
                  <a:sym typeface="Calibri"/>
                </a:rPr>
                <a:t>Can earn advancement requirements</a:t>
              </a:r>
              <a:endParaRPr/>
            </a:p>
          </p:txBody>
        </p:sp>
      </p:grpSp>
      <p:sp>
        <p:nvSpPr>
          <p:cNvPr id="148" name="Google Shape;148;p3"/>
          <p:cNvSpPr/>
          <p:nvPr/>
        </p:nvSpPr>
        <p:spPr>
          <a:xfrm>
            <a:off x="3382939" y="1008678"/>
            <a:ext cx="511051" cy="484632"/>
          </a:xfrm>
          <a:prstGeom prst="rightArrow">
            <a:avLst>
              <a:gd fmla="val 50000" name="adj1"/>
              <a:gd fmla="val 50000" name="adj2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4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4"/>
          <p:cNvSpPr txBox="1"/>
          <p:nvPr>
            <p:ph type="title"/>
          </p:nvPr>
        </p:nvSpPr>
        <p:spPr>
          <a:xfrm>
            <a:off x="822036" y="1967266"/>
            <a:ext cx="2835564" cy="2547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Cub Scout Advancement</a:t>
            </a:r>
            <a:endParaRPr/>
          </a:p>
        </p:txBody>
      </p:sp>
      <p:pic>
        <p:nvPicPr>
          <p:cNvPr id="155" name="Google Shape;155;p4" title="2024 Popcorn Guide (4).png"/>
          <p:cNvPicPr preferRelativeResize="0"/>
          <p:nvPr/>
        </p:nvPicPr>
        <p:blipFill rotWithShape="1">
          <a:blip r:embed="rId3">
            <a:alphaModFix/>
          </a:blip>
          <a:srcRect b="6574" l="0" r="0" t="4338"/>
          <a:stretch/>
        </p:blipFill>
        <p:spPr>
          <a:xfrm>
            <a:off x="5409275" y="65500"/>
            <a:ext cx="5863426" cy="6761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5"/>
          <p:cNvSpPr/>
          <p:nvPr/>
        </p:nvSpPr>
        <p:spPr>
          <a:xfrm rot="-5400000">
            <a:off x="800100" y="1491343"/>
            <a:ext cx="3333749" cy="3499103"/>
          </a:xfrm>
          <a:prstGeom prst="downArrow">
            <a:avLst>
              <a:gd fmla="val 100000" name="adj1"/>
              <a:gd fmla="val 15788" name="adj2"/>
            </a:avLst>
          </a:prstGeom>
          <a:solidFill>
            <a:srgbClr val="404040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p5"/>
          <p:cNvSpPr txBox="1"/>
          <p:nvPr>
            <p:ph type="title"/>
          </p:nvPr>
        </p:nvSpPr>
        <p:spPr>
          <a:xfrm>
            <a:off x="1028700" y="1967266"/>
            <a:ext cx="2628900" cy="254725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600"/>
              <a:buFont typeface="Calibri"/>
              <a:buNone/>
            </a:pPr>
            <a:r>
              <a:rPr lang="en-US" sz="36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Scouts BSA Merit Badges</a:t>
            </a:r>
            <a:endParaRPr/>
          </a:p>
        </p:txBody>
      </p:sp>
      <p:pic>
        <p:nvPicPr>
          <p:cNvPr id="162" name="Google Shape;162;p5" title="2024 Popcorn Guide (5).png"/>
          <p:cNvPicPr preferRelativeResize="0"/>
          <p:nvPr/>
        </p:nvPicPr>
        <p:blipFill rotWithShape="1">
          <a:blip r:embed="rId3">
            <a:alphaModFix/>
          </a:blip>
          <a:srcRect b="6725" l="0" r="0" t="0"/>
          <a:stretch/>
        </p:blipFill>
        <p:spPr>
          <a:xfrm>
            <a:off x="4990934" y="0"/>
            <a:ext cx="5679941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6"/>
          <p:cNvSpPr txBox="1"/>
          <p:nvPr>
            <p:ph type="title"/>
          </p:nvPr>
        </p:nvSpPr>
        <p:spPr>
          <a:xfrm>
            <a:off x="838200" y="365126"/>
            <a:ext cx="10515600" cy="80769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n-US"/>
              <a:t>Council Benefits</a:t>
            </a:r>
            <a:endParaRPr/>
          </a:p>
        </p:txBody>
      </p:sp>
      <p:pic>
        <p:nvPicPr>
          <p:cNvPr id="168" name="Google Shape;168;p6" title="2023-2024 Camp Projects-A.png"/>
          <p:cNvPicPr preferRelativeResize="0"/>
          <p:nvPr/>
        </p:nvPicPr>
        <p:blipFill rotWithShape="1">
          <a:blip r:embed="rId3">
            <a:alphaModFix/>
          </a:blip>
          <a:srcRect b="59" l="0" r="0" t="49"/>
          <a:stretch/>
        </p:blipFill>
        <p:spPr>
          <a:xfrm>
            <a:off x="492675" y="1059800"/>
            <a:ext cx="4402848" cy="5693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79901" y="1346200"/>
            <a:ext cx="6654200" cy="49906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7"/>
          <p:cNvSpPr txBox="1"/>
          <p:nvPr>
            <p:ph type="title"/>
          </p:nvPr>
        </p:nvSpPr>
        <p:spPr>
          <a:xfrm>
            <a:off x="838200" y="365125"/>
            <a:ext cx="10515600" cy="22600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en-US" sz="3200"/>
              <a:t>New tent platforms at Site 2</a:t>
            </a:r>
            <a:endParaRPr/>
          </a:p>
        </p:txBody>
      </p:sp>
      <p:pic>
        <p:nvPicPr>
          <p:cNvPr descr="A picture containing tree, outdoor, grass, plant&#10;&#10;Description automatically generated" id="175" name="Google Shape;175;p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21165" y="824345"/>
            <a:ext cx="8044872" cy="603365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pile of wood in a forest&#10;&#10;Description automatically generated" id="180" name="Google Shape;180;p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0426" y="719201"/>
            <a:ext cx="10811147" cy="55544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building under construction with a wheelbarrow&#10;&#10;Description automatically generated" id="185" name="Google Shape;185;p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216426" y="500440"/>
            <a:ext cx="7225747" cy="60985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2021-04-12T12:58:21Z</dcterms:created>
  <dc:creator>Anthony Montemurno</dc:creator>
</cp:coreProperties>
</file>