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sldIdLst>
    <p:sldId id="266" r:id="rId5"/>
    <p:sldId id="261" r:id="rId6"/>
    <p:sldId id="259" r:id="rId7"/>
    <p:sldId id="260" r:id="rId8"/>
    <p:sldId id="267" r:id="rId9"/>
    <p:sldId id="290" r:id="rId10"/>
    <p:sldId id="268" r:id="rId11"/>
    <p:sldId id="292" r:id="rId12"/>
    <p:sldId id="293" r:id="rId13"/>
    <p:sldId id="269" r:id="rId14"/>
    <p:sldId id="295" r:id="rId15"/>
    <p:sldId id="294" r:id="rId16"/>
    <p:sldId id="270" r:id="rId17"/>
    <p:sldId id="296" r:id="rId18"/>
    <p:sldId id="271" r:id="rId19"/>
    <p:sldId id="297" r:id="rId20"/>
    <p:sldId id="298" r:id="rId21"/>
    <p:sldId id="320" r:id="rId22"/>
    <p:sldId id="321" r:id="rId23"/>
    <p:sldId id="310" r:id="rId24"/>
    <p:sldId id="300" r:id="rId25"/>
    <p:sldId id="272" r:id="rId26"/>
    <p:sldId id="301" r:id="rId27"/>
    <p:sldId id="273" r:id="rId28"/>
    <p:sldId id="302" r:id="rId29"/>
    <p:sldId id="274" r:id="rId30"/>
    <p:sldId id="303" r:id="rId31"/>
    <p:sldId id="275" r:id="rId32"/>
    <p:sldId id="304" r:id="rId33"/>
    <p:sldId id="276" r:id="rId34"/>
    <p:sldId id="305" r:id="rId35"/>
    <p:sldId id="277" r:id="rId36"/>
    <p:sldId id="306" r:id="rId37"/>
    <p:sldId id="278" r:id="rId38"/>
    <p:sldId id="307" r:id="rId39"/>
    <p:sldId id="279" r:id="rId40"/>
    <p:sldId id="308" r:id="rId41"/>
    <p:sldId id="280" r:id="rId42"/>
    <p:sldId id="311" r:id="rId43"/>
    <p:sldId id="281" r:id="rId44"/>
    <p:sldId id="309" r:id="rId45"/>
    <p:sldId id="282" r:id="rId46"/>
    <p:sldId id="312" r:id="rId47"/>
    <p:sldId id="283" r:id="rId48"/>
    <p:sldId id="313" r:id="rId49"/>
    <p:sldId id="284" r:id="rId50"/>
    <p:sldId id="314" r:id="rId51"/>
    <p:sldId id="285" r:id="rId52"/>
    <p:sldId id="315" r:id="rId53"/>
    <p:sldId id="286" r:id="rId54"/>
    <p:sldId id="316" r:id="rId55"/>
    <p:sldId id="287" r:id="rId56"/>
    <p:sldId id="317" r:id="rId57"/>
    <p:sldId id="288" r:id="rId58"/>
    <p:sldId id="318" r:id="rId59"/>
    <p:sldId id="322" r:id="rId60"/>
    <p:sldId id="323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9" autoAdjust="0"/>
    <p:restoredTop sz="94660"/>
  </p:normalViewPr>
  <p:slideViewPr>
    <p:cSldViewPr snapToGrid="0">
      <p:cViewPr varScale="1">
        <p:scale>
          <a:sx n="86" d="100"/>
          <a:sy n="86" d="100"/>
        </p:scale>
        <p:origin x="466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54A0D-92CB-4BE0-BC44-B764C2CC61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1BFBA-93CD-4A9C-8A5F-83F58FE512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E46FB-D918-498C-8840-71531FA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04B1-57DA-411C-B5CD-31FEAC7DA1A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DE15C-11EB-4F55-8C2A-D0A4C59C7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70711-3853-49D4-A96E-A2F331E5C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1C25-4B42-43F6-B561-3A2D2610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07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7CBA4-FFAE-469B-88B3-35777E937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DB606-6311-4B9D-AD29-E0ED4EA5C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402C1-617F-45DF-9264-2E339711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04B1-57DA-411C-B5CD-31FEAC7DA1A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DC6F7-6DA9-499E-A1A6-A589E68B4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D94FC-39A5-4ED4-8429-D457E6BAE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1C25-4B42-43F6-B561-3A2D2610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90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EEBD3B-02A9-420E-B4D7-6B4F05AA0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6AD6C1-2D1A-4129-90D3-BCA69BB894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E4A32-AF70-4428-8BAF-8BB467912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04B1-57DA-411C-B5CD-31FEAC7DA1A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1FAF9-06C9-4197-A628-8BCE3FF01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85FC3-0AE1-4F4F-BB69-4FB1145D5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1C25-4B42-43F6-B561-3A2D2610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24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E5027-6997-4DB8-AE01-BDE390DDD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E8FF4-43F7-4AF1-A1E0-1BCEA4CA9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D294E-AE2A-4D6E-AD59-DF3528E2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04B1-57DA-411C-B5CD-31FEAC7DA1A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67E35-C5E4-4247-A1C6-B17AD9EBA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F941B-44E7-4B2C-98AB-68EFD276B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1C25-4B42-43F6-B561-3A2D2610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DC667-13D1-47ED-9CAD-7C2442494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312D2-D0CB-4D69-8118-909630369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1DF86-8D2E-43B0-B7EB-156073F21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04B1-57DA-411C-B5CD-31FEAC7DA1A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AEAD8-0D5C-47DB-AA59-7378E4BE9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40815-0C25-4D76-9880-8F2C1F60A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1C25-4B42-43F6-B561-3A2D2610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57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0B654-117B-4DB8-B320-5543A53B3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86387-6075-4674-AFEE-59E1DBE448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8CF10-1206-4AF7-8E3B-08EA2E7BB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C4436-7AA6-413A-A52D-2006B3DF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04B1-57DA-411C-B5CD-31FEAC7DA1A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DDBA7-3FD7-41A1-9891-D60EF2CC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9F290-A677-4F32-8CF5-E1FC8694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1C25-4B42-43F6-B561-3A2D2610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40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7CFA-3EC1-4663-82E7-E7147673F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8D308-19B4-4C46-95BE-359D9252F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627DE-A129-464E-860A-1D630BDB3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5F42C-F0EC-4570-AAB6-76F4C80B6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B1755-AAD2-4259-8470-5A2A96380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6A8B53-225D-406C-AA9C-641D8DB4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04B1-57DA-411C-B5CD-31FEAC7DA1A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15B9AE-EE17-4273-BAD9-558C6EB16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B58E27-737D-4BA1-B8EA-72A38AB64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1C25-4B42-43F6-B561-3A2D2610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15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78E8E-ED3D-4579-A240-E3AC7A075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22AAC9-27ED-4BF8-B0A1-A99D3BDE7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04B1-57DA-411C-B5CD-31FEAC7DA1A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1AF2BD-E3DF-4DA4-BC14-41076EA40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455E3E-F4D8-4855-A975-85863F06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1C25-4B42-43F6-B561-3A2D2610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58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BCF6C7-A3B1-4038-87CB-591466359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04B1-57DA-411C-B5CD-31FEAC7DA1A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CFB60B-76ED-45A5-9C8D-8AC75618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01EE2-04A7-41FA-9926-AB6364319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1C25-4B42-43F6-B561-3A2D2610E6C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4F696FB-2972-444D-9467-82A738F908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88488" y="0"/>
            <a:ext cx="2703512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63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56A95-281E-487C-AE04-4AF55B104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1181B-EC7C-4FF5-AF10-217522850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ED7D1-174D-49DC-BE5E-C15A3A959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EC09A-AB3E-4E2C-9E25-E813CA73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04B1-57DA-411C-B5CD-31FEAC7DA1A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7D6BD-016A-4D2B-8504-66F5D937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88B41F-F9C8-48AC-9E0A-4EE89006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1C25-4B42-43F6-B561-3A2D2610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8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8AE13-8A04-4EF0-8759-56D89C9E8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D4332C-C873-4177-AA36-B5EFDAC6C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162482-0424-4A7F-843A-09DCA8F96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BF8282-D51C-412B-BF6A-98E3141C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04B1-57DA-411C-B5CD-31FEAC7DA1A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E5F38-6E51-420C-8276-D24A0F1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3E426-2594-4726-A4AB-EF1E2619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1C25-4B42-43F6-B561-3A2D2610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59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28DEEB-F106-48BA-916A-7A0A10A0B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D83B3-0708-4BB0-8F04-9C8C32119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DF458-663F-4FE9-84EC-01A22D2954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E04B1-57DA-411C-B5CD-31FEAC7DA1A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70499-71B2-4B93-8919-4680F92AB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B5875-7FA4-4794-82D5-44856740B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01C25-4B42-43F6-B561-3A2D2610E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4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7.xml"/><Relationship Id="rId26" Type="http://schemas.openxmlformats.org/officeDocument/2006/relationships/slide" Target="slide24.xml"/><Relationship Id="rId39" Type="http://schemas.openxmlformats.org/officeDocument/2006/relationships/image" Target="../media/image20.png"/><Relationship Id="rId21" Type="http://schemas.openxmlformats.org/officeDocument/2006/relationships/image" Target="../media/image11.png"/><Relationship Id="rId34" Type="http://schemas.openxmlformats.org/officeDocument/2006/relationships/slide" Target="slide44.xml"/><Relationship Id="rId42" Type="http://schemas.openxmlformats.org/officeDocument/2006/relationships/slide" Target="slide52.xml"/><Relationship Id="rId47" Type="http://schemas.openxmlformats.org/officeDocument/2006/relationships/image" Target="../media/image24.png"/><Relationship Id="rId50" Type="http://schemas.openxmlformats.org/officeDocument/2006/relationships/slide" Target="slide40.xml"/><Relationship Id="rId55" Type="http://schemas.openxmlformats.org/officeDocument/2006/relationships/image" Target="../media/image28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6" Type="http://schemas.openxmlformats.org/officeDocument/2006/relationships/slide" Target="slide46.xml"/><Relationship Id="rId29" Type="http://schemas.openxmlformats.org/officeDocument/2006/relationships/image" Target="../media/image15.png"/><Relationship Id="rId11" Type="http://schemas.openxmlformats.org/officeDocument/2006/relationships/image" Target="../media/image6.png"/><Relationship Id="rId24" Type="http://schemas.openxmlformats.org/officeDocument/2006/relationships/slide" Target="slide5.xml"/><Relationship Id="rId32" Type="http://schemas.openxmlformats.org/officeDocument/2006/relationships/slide" Target="slide38.xml"/><Relationship Id="rId37" Type="http://schemas.openxmlformats.org/officeDocument/2006/relationships/image" Target="../media/image19.png"/><Relationship Id="rId40" Type="http://schemas.openxmlformats.org/officeDocument/2006/relationships/slide" Target="slide50.xml"/><Relationship Id="rId45" Type="http://schemas.openxmlformats.org/officeDocument/2006/relationships/image" Target="../media/image23.png"/><Relationship Id="rId53" Type="http://schemas.openxmlformats.org/officeDocument/2006/relationships/image" Target="../media/image27.png"/><Relationship Id="rId5" Type="http://schemas.openxmlformats.org/officeDocument/2006/relationships/image" Target="../media/image3.png"/><Relationship Id="rId10" Type="http://schemas.openxmlformats.org/officeDocument/2006/relationships/slide" Target="slide22.xml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4" Type="http://schemas.openxmlformats.org/officeDocument/2006/relationships/slide" Target="slide42.xml"/><Relationship Id="rId52" Type="http://schemas.openxmlformats.org/officeDocument/2006/relationships/slide" Target="slide26.xml"/><Relationship Id="rId4" Type="http://schemas.openxmlformats.org/officeDocument/2006/relationships/slide" Target="slide3.xml"/><Relationship Id="rId9" Type="http://schemas.openxmlformats.org/officeDocument/2006/relationships/image" Target="../media/image5.png"/><Relationship Id="rId14" Type="http://schemas.openxmlformats.org/officeDocument/2006/relationships/slide" Target="slide32.xml"/><Relationship Id="rId22" Type="http://schemas.openxmlformats.org/officeDocument/2006/relationships/slide" Target="slide20.xml"/><Relationship Id="rId27" Type="http://schemas.openxmlformats.org/officeDocument/2006/relationships/image" Target="../media/image14.png"/><Relationship Id="rId30" Type="http://schemas.openxmlformats.org/officeDocument/2006/relationships/slide" Target="slide30.xml"/><Relationship Id="rId35" Type="http://schemas.openxmlformats.org/officeDocument/2006/relationships/image" Target="../media/image18.png"/><Relationship Id="rId43" Type="http://schemas.openxmlformats.org/officeDocument/2006/relationships/image" Target="../media/image22.png"/><Relationship Id="rId48" Type="http://schemas.openxmlformats.org/officeDocument/2006/relationships/slide" Target="slide2.xml"/><Relationship Id="rId8" Type="http://schemas.openxmlformats.org/officeDocument/2006/relationships/slide" Target="slide15.xml"/><Relationship Id="rId51" Type="http://schemas.openxmlformats.org/officeDocument/2006/relationships/image" Target="../media/image26.png"/><Relationship Id="rId3" Type="http://schemas.openxmlformats.org/officeDocument/2006/relationships/image" Target="../media/image2.png"/><Relationship Id="rId12" Type="http://schemas.openxmlformats.org/officeDocument/2006/relationships/slide" Target="slide28.xml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38" Type="http://schemas.openxmlformats.org/officeDocument/2006/relationships/slide" Target="slide10.xml"/><Relationship Id="rId46" Type="http://schemas.openxmlformats.org/officeDocument/2006/relationships/slide" Target="slide34.xml"/><Relationship Id="rId20" Type="http://schemas.openxmlformats.org/officeDocument/2006/relationships/slide" Target="slide54.xml"/><Relationship Id="rId41" Type="http://schemas.openxmlformats.org/officeDocument/2006/relationships/image" Target="../media/image21.png"/><Relationship Id="rId54" Type="http://schemas.openxmlformats.org/officeDocument/2006/relationships/slide" Target="slide5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slide" Target="slide36.xml"/><Relationship Id="rId36" Type="http://schemas.openxmlformats.org/officeDocument/2006/relationships/slide" Target="slide48.xml"/><Relationship Id="rId4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" Target="slide1.xml"/><Relationship Id="rId7" Type="http://schemas.openxmlformats.org/officeDocument/2006/relationships/image" Target="../media/image52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slide" Target="slide11.xml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blueridgegrotto.org/" TargetMode="External"/><Relationship Id="rId13" Type="http://schemas.openxmlformats.org/officeDocument/2006/relationships/hyperlink" Target="https://www.grandcaverns.com/" TargetMode="External"/><Relationship Id="rId3" Type="http://schemas.openxmlformats.org/officeDocument/2006/relationships/slide" Target="slide1.xml"/><Relationship Id="rId7" Type="http://schemas.openxmlformats.org/officeDocument/2006/relationships/hyperlink" Target="http://bats.caves.org/" TargetMode="External"/><Relationship Id="rId12" Type="http://schemas.openxmlformats.org/officeDocument/2006/relationships/hyperlink" Target="http://frg.caves.org/about.html" TargetMode="External"/><Relationship Id="rId2" Type="http://schemas.openxmlformats.org/officeDocument/2006/relationships/slide" Target="slide10.xml"/><Relationship Id="rId16" Type="http://schemas.openxmlformats.org/officeDocument/2006/relationships/hyperlink" Target="https://cavern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aves.org/grotto/baltimore/" TargetMode="External"/><Relationship Id="rId11" Type="http://schemas.openxmlformats.org/officeDocument/2006/relationships/hyperlink" Target="http://endlesscaverns.com/" TargetMode="External"/><Relationship Id="rId5" Type="http://schemas.openxmlformats.org/officeDocument/2006/relationships/hyperlink" Target="https://www.travelzoo.com/blog/15-incredible-caves-explore-america/" TargetMode="External"/><Relationship Id="rId15" Type="http://schemas.openxmlformats.org/officeDocument/2006/relationships/hyperlink" Target="https://luraycaverns.com/" TargetMode="External"/><Relationship Id="rId10" Type="http://schemas.openxmlformats.org/officeDocument/2006/relationships/hyperlink" Target="https://www.dixiecaverns.com/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://www.butlercave.org/" TargetMode="External"/><Relationship Id="rId14" Type="http://schemas.openxmlformats.org/officeDocument/2006/relationships/hyperlink" Target="https://www.lostworldcaverns.com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shenandoahcaverns.com/" TargetMode="External"/><Relationship Id="rId3" Type="http://schemas.openxmlformats.org/officeDocument/2006/relationships/slide" Target="slide1.xml"/><Relationship Id="rId7" Type="http://schemas.openxmlformats.org/officeDocument/2006/relationships/hyperlink" Target="https://www.senecacaverns.com/" TargetMode="External"/><Relationship Id="rId12" Type="http://schemas.openxmlformats.org/officeDocument/2006/relationships/hyperlink" Target="https://walkergrotto.wordpress.com/" TargetMode="External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organcave.com/" TargetMode="External"/><Relationship Id="rId11" Type="http://schemas.openxmlformats.org/officeDocument/2006/relationships/hyperlink" Target="http://var.caves.org/index.php/varmenu/grottosmenu" TargetMode="External"/><Relationship Id="rId5" Type="http://schemas.openxmlformats.org/officeDocument/2006/relationships/hyperlink" Target="https://www.naturalbridgeva.com/caverns.html" TargetMode="External"/><Relationship Id="rId10" Type="http://schemas.openxmlformats.org/officeDocument/2006/relationships/hyperlink" Target="https://www.smokehole.com/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skylinecaverns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image" Target="../media/image68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1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virginiabeachadventurepark.com" TargetMode="External"/><Relationship Id="rId3" Type="http://schemas.openxmlformats.org/officeDocument/2006/relationships/slide" Target="slide1.xml"/><Relationship Id="rId7" Type="http://schemas.openxmlformats.org/officeDocument/2006/relationships/hyperlink" Target="https://www.nrocks.com/" TargetMode="External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atitudeclimbing.com/" TargetMode="External"/><Relationship Id="rId5" Type="http://schemas.openxmlformats.org/officeDocument/2006/relationships/hyperlink" Target="https://aceraft.com/adventures/adventures-on-land/ziplining/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www.facebook.com/vbrockgym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" Target="slide1.xml"/><Relationship Id="rId7" Type="http://schemas.openxmlformats.org/officeDocument/2006/relationships/slide" Target="slide19.xml"/><Relationship Id="rId12" Type="http://schemas.openxmlformats.org/officeDocument/2006/relationships/image" Target="../media/image72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1.png"/><Relationship Id="rId5" Type="http://schemas.openxmlformats.org/officeDocument/2006/relationships/slide" Target="slide16.xml"/><Relationship Id="rId10" Type="http://schemas.openxmlformats.org/officeDocument/2006/relationships/slide" Target="slide18.xml"/><Relationship Id="rId4" Type="http://schemas.openxmlformats.org/officeDocument/2006/relationships/image" Target="../media/image69.png"/><Relationship Id="rId9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jroc.net/" TargetMode="External"/><Relationship Id="rId3" Type="http://schemas.openxmlformats.org/officeDocument/2006/relationships/slide" Target="slide1.xml"/><Relationship Id="rId7" Type="http://schemas.openxmlformats.org/officeDocument/2006/relationships/hyperlink" Target="https://www.iwla.org/" TargetMode="External"/><Relationship Id="rId12" Type="http://schemas.openxmlformats.org/officeDocument/2006/relationships/hyperlink" Target="https://www.worldwildlife.org/about" TargetMode="Externa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historicvirginialandconservancy.org/" TargetMode="External"/><Relationship Id="rId11" Type="http://schemas.openxmlformats.org/officeDocument/2006/relationships/hyperlink" Target="https://thevlm.org/explore/conservation/" TargetMode="External"/><Relationship Id="rId5" Type="http://schemas.openxmlformats.org/officeDocument/2006/relationships/hyperlink" Target="https://www.colonialswcd.net/" TargetMode="External"/><Relationship Id="rId10" Type="http://schemas.openxmlformats.org/officeDocument/2006/relationships/hyperlink" Target="https://www.dgif.virginia.gov/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www.projectaware.org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iendsofindianriver.org/" TargetMode="External"/><Relationship Id="rId3" Type="http://schemas.openxmlformats.org/officeDocument/2006/relationships/slide" Target="slide1.xml"/><Relationship Id="rId7" Type="http://schemas.openxmlformats.org/officeDocument/2006/relationships/hyperlink" Target="https://friendsoffirstlandingstatepark.com/" TargetMode="External"/><Relationship Id="rId12" Type="http://schemas.openxmlformats.org/officeDocument/2006/relationships/hyperlink" Target="http://wildliferesponse.org/" TargetMode="Externa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bf.org/about-cbf/locations/virginia/facilities/brock-environmental-center/" TargetMode="External"/><Relationship Id="rId11" Type="http://schemas.openxmlformats.org/officeDocument/2006/relationships/hyperlink" Target="https://www.virginiaaquarium.com/conserve/Pages/Conservation-in-Action.aspx" TargetMode="External"/><Relationship Id="rId5" Type="http://schemas.openxmlformats.org/officeDocument/2006/relationships/hyperlink" Target="https://www.facebook.com/backbaynwr/about/?ref=page_internal" TargetMode="External"/><Relationship Id="rId10" Type="http://schemas.openxmlformats.org/officeDocument/2006/relationships/hyperlink" Target="https://www.vbgov.com/government/departments/public-works/surface-water-regulation/Pages/public-education-and-outreach.aspx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www.lynnhavenrivernow.org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dewateratc.com/" TargetMode="External"/><Relationship Id="rId3" Type="http://schemas.openxmlformats.org/officeDocument/2006/relationships/slide" Target="slide1.xml"/><Relationship Id="rId7" Type="http://schemas.openxmlformats.org/officeDocument/2006/relationships/hyperlink" Target="http://www.foneonline.org/" TargetMode="Externa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lizabethriver.org/" TargetMode="External"/><Relationship Id="rId5" Type="http://schemas.openxmlformats.org/officeDocument/2006/relationships/hyperlink" Target="http://www.chasnorfolk.org/" TargetMode="Externa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hyperlink" Target="https://www.facebook.com/VAnaturescalling/" TargetMode="Externa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wla.org/" TargetMode="External"/><Relationship Id="rId5" Type="http://schemas.openxmlformats.org/officeDocument/2006/relationships/hyperlink" Target="http://www.cityofchesapeake.net/Residents/Chesapeake-s-Environment.htm" TargetMode="Externa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28.xml"/><Relationship Id="rId18" Type="http://schemas.openxmlformats.org/officeDocument/2006/relationships/slide" Target="slide38.xml"/><Relationship Id="rId26" Type="http://schemas.openxmlformats.org/officeDocument/2006/relationships/slide" Target="slide54.xml"/><Relationship Id="rId39" Type="http://schemas.openxmlformats.org/officeDocument/2006/relationships/image" Target="../media/image3.png"/><Relationship Id="rId21" Type="http://schemas.openxmlformats.org/officeDocument/2006/relationships/slide" Target="slide44.xml"/><Relationship Id="rId34" Type="http://schemas.openxmlformats.org/officeDocument/2006/relationships/image" Target="../media/image24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50" Type="http://schemas.openxmlformats.org/officeDocument/2006/relationships/slide" Target="slide1.xml"/><Relationship Id="rId55" Type="http://schemas.openxmlformats.org/officeDocument/2006/relationships/image" Target="../media/image28.png"/><Relationship Id="rId7" Type="http://schemas.openxmlformats.org/officeDocument/2006/relationships/slide" Target="slide10.xml"/><Relationship Id="rId2" Type="http://schemas.openxmlformats.org/officeDocument/2006/relationships/image" Target="../media/image2.png"/><Relationship Id="rId16" Type="http://schemas.openxmlformats.org/officeDocument/2006/relationships/slide" Target="slide34.xml"/><Relationship Id="rId29" Type="http://schemas.openxmlformats.org/officeDocument/2006/relationships/image" Target="../media/image11.png"/><Relationship Id="rId11" Type="http://schemas.openxmlformats.org/officeDocument/2006/relationships/slide" Target="slide22.xml"/><Relationship Id="rId24" Type="http://schemas.openxmlformats.org/officeDocument/2006/relationships/slide" Target="slide50.xml"/><Relationship Id="rId32" Type="http://schemas.openxmlformats.org/officeDocument/2006/relationships/image" Target="../media/image33.png"/><Relationship Id="rId37" Type="http://schemas.openxmlformats.org/officeDocument/2006/relationships/image" Target="../media/image36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3" Type="http://schemas.openxmlformats.org/officeDocument/2006/relationships/image" Target="../media/image49.png"/><Relationship Id="rId5" Type="http://schemas.openxmlformats.org/officeDocument/2006/relationships/slide" Target="slide5.xml"/><Relationship Id="rId10" Type="http://schemas.openxmlformats.org/officeDocument/2006/relationships/slide" Target="slide15.xml"/><Relationship Id="rId19" Type="http://schemas.openxmlformats.org/officeDocument/2006/relationships/slide" Target="slide40.xml"/><Relationship Id="rId31" Type="http://schemas.openxmlformats.org/officeDocument/2006/relationships/image" Target="../media/image32.png"/><Relationship Id="rId44" Type="http://schemas.openxmlformats.org/officeDocument/2006/relationships/image" Target="../media/image42.png"/><Relationship Id="rId52" Type="http://schemas.openxmlformats.org/officeDocument/2006/relationships/image" Target="../media/image48.png"/><Relationship Id="rId4" Type="http://schemas.openxmlformats.org/officeDocument/2006/relationships/slide" Target="slide3.xml"/><Relationship Id="rId9" Type="http://schemas.openxmlformats.org/officeDocument/2006/relationships/slide" Target="slide13.xml"/><Relationship Id="rId14" Type="http://schemas.openxmlformats.org/officeDocument/2006/relationships/slide" Target="slide30.xml"/><Relationship Id="rId22" Type="http://schemas.openxmlformats.org/officeDocument/2006/relationships/slide" Target="slide46.xml"/><Relationship Id="rId27" Type="http://schemas.openxmlformats.org/officeDocument/2006/relationships/image" Target="../media/image30.png"/><Relationship Id="rId30" Type="http://schemas.openxmlformats.org/officeDocument/2006/relationships/image" Target="../media/image31.png"/><Relationship Id="rId35" Type="http://schemas.openxmlformats.org/officeDocument/2006/relationships/image" Target="../media/image2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slide" Target="slide24.xml"/><Relationship Id="rId51" Type="http://schemas.openxmlformats.org/officeDocument/2006/relationships/image" Target="../media/image47.png"/><Relationship Id="rId3" Type="http://schemas.openxmlformats.org/officeDocument/2006/relationships/image" Target="../media/image29.png"/><Relationship Id="rId12" Type="http://schemas.openxmlformats.org/officeDocument/2006/relationships/slide" Target="slide26.xml"/><Relationship Id="rId17" Type="http://schemas.openxmlformats.org/officeDocument/2006/relationships/slide" Target="slide36.xml"/><Relationship Id="rId25" Type="http://schemas.openxmlformats.org/officeDocument/2006/relationships/slide" Target="slide52.xml"/><Relationship Id="rId33" Type="http://schemas.openxmlformats.org/officeDocument/2006/relationships/image" Target="../media/image34.png"/><Relationship Id="rId38" Type="http://schemas.openxmlformats.org/officeDocument/2006/relationships/image" Target="../media/image37.png"/><Relationship Id="rId46" Type="http://schemas.openxmlformats.org/officeDocument/2006/relationships/image" Target="../media/image44.png"/><Relationship Id="rId20" Type="http://schemas.openxmlformats.org/officeDocument/2006/relationships/slide" Target="slide42.xml"/><Relationship Id="rId41" Type="http://schemas.openxmlformats.org/officeDocument/2006/relationships/image" Target="../media/image39.png"/><Relationship Id="rId54" Type="http://schemas.openxmlformats.org/officeDocument/2006/relationships/slide" Target="slide5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5" Type="http://schemas.openxmlformats.org/officeDocument/2006/relationships/slide" Target="slide32.xml"/><Relationship Id="rId23" Type="http://schemas.openxmlformats.org/officeDocument/2006/relationships/slide" Target="slide48.xml"/><Relationship Id="rId28" Type="http://schemas.openxmlformats.org/officeDocument/2006/relationships/slide" Target="slide20.xml"/><Relationship Id="rId36" Type="http://schemas.openxmlformats.org/officeDocument/2006/relationships/image" Target="../media/image35.png"/><Relationship Id="rId4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" Target="slide21.xml"/><Relationship Id="rId7" Type="http://schemas.openxmlformats.org/officeDocument/2006/relationships/image" Target="../media/image74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slide" Target="slide1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urldefense.us/v3/__https:/www.goape.com/__;!!JRQnnSFuzw7wjAKq6ti6!gAYJ9nHHQdcoYlALsW39rIXB2zYEhSVjc6qCkmHXZV9Qs9SDrVxzUvQt5-JIgQN-$" TargetMode="External"/><Relationship Id="rId13" Type="http://schemas.openxmlformats.org/officeDocument/2006/relationships/hyperlink" Target="https://www.sandyriveroutdooradventures.com/" TargetMode="External"/><Relationship Id="rId18" Type="http://schemas.openxmlformats.org/officeDocument/2006/relationships/hyperlink" Target="https://urldefense.us/v3/__http:/treetopzoofari.com/__;!!JRQnnSFuzw7wjAKq6ti6!gAYJ9nHHQdcoYlALsW39rIXB2zYEhSVjc6qCkmHXZV9Qs9SDrVxzUvQt53JnPOHX$" TargetMode="External"/><Relationship Id="rId3" Type="http://schemas.openxmlformats.org/officeDocument/2006/relationships/slide" Target="slide1.xml"/><Relationship Id="rId7" Type="http://schemas.openxmlformats.org/officeDocument/2006/relationships/hyperlink" Target="https://urldefense.us/v3/__https:/www.funspot.com/__;!!JRQnnSFuzw7wjAKq6ti6!gAYJ9nHHQdcoYlALsW39rIXB2zYEhSVjc6qCkmHXZV9Qs9SDrVxzUvQt53VtqqcX$" TargetMode="External"/><Relationship Id="rId12" Type="http://schemas.openxmlformats.org/officeDocument/2006/relationships/hyperlink" Target="https://urldefense.us/v3/__https:/www.riverriders.com/__;!!JRQnnSFuzw7wjAKq6ti6!gAYJ9nHHQdcoYlALsW39rIXB2zYEhSVjc6qCkmHXZV9Qs9SDrVxzUvQt5zLR_0o_$" TargetMode="External"/><Relationship Id="rId17" Type="http://schemas.openxmlformats.org/officeDocument/2006/relationships/hyperlink" Target="https://urldefense.us/v3/__https:/edge.gmu.edu/__;!!JRQnnSFuzw7wjAKq6ti6!gAYJ9nHHQdcoYlALsW39rIXB2zYEhSVjc6qCkmHXZV9Qs9SDrVxzUvQt5-kuD4AI$" TargetMode="External"/><Relationship Id="rId2" Type="http://schemas.openxmlformats.org/officeDocument/2006/relationships/slide" Target="slide20.xml"/><Relationship Id="rId16" Type="http://schemas.openxmlformats.org/officeDocument/2006/relationships/hyperlink" Target="https://urldefense.us/v3/__https:/myadventurepark.com/location/virginia-beach-va/__;!!JRQnnSFuzw7wjAKq6ti6!gAYJ9nHHQdcoYlALsW39rIXB2zYEhSVjc6qCkmHXZV9Qs9SDrVxzUvQt58GKzOvU$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rldefense.us/v3/__https:/www.firstflightadventurepark.com/__;!!JRQnnSFuzw7wjAKq6ti6!gAYJ9nHHQdcoYlALsW39rIXB2zYEhSVjc6qCkmHXZV9Qs9SDrVxzUvQt50_u_wKu$" TargetMode="External"/><Relationship Id="rId11" Type="http://schemas.openxmlformats.org/officeDocument/2006/relationships/hyperlink" Target="https://urldefense.us/v3/__https:/navitat.com/asheville-nc/__;!!JRQnnSFuzw7wjAKq6ti6!gAYJ9nHHQdcoYlALsW39rIXB2zYEhSVjc6qCkmHXZV9Qs9SDrVxzUvQt52YjPs8-$" TargetMode="External"/><Relationship Id="rId5" Type="http://schemas.openxmlformats.org/officeDocument/2006/relationships/hyperlink" Target="https://urldefense.us/v3/__http:/boulderlinezip.com/__;!!JRQnnSFuzw7wjAKq6ti6!gAYJ9nHHQdcoYlALsW39rIXB2zYEhSVjc6qCkmHXZV9Qs9SDrVxzUvQt55xDLJxV$" TargetMode="External"/><Relationship Id="rId15" Type="http://schemas.openxmlformats.org/officeDocument/2006/relationships/hyperlink" Target="https://urldefense.us/v3/__https:/www.terrapinadventures.com/__;!!JRQnnSFuzw7wjAKq6ti6!gAYJ9nHHQdcoYlALsW39rIXB2zYEhSVjc6qCkmHXZV9Qs9SDrVxzUvQt5y9xODa-$" TargetMode="External"/><Relationship Id="rId10" Type="http://schemas.openxmlformats.org/officeDocument/2006/relationships/hyperlink" Target="https://urldefense.us/v3/__https:/louisvillemegacavern.com/__;!!JRQnnSFuzw7wjAKq6ti6!gAYJ9nHHQdcoYlALsW39rIXB2zYEhSVjc6qCkmHXZV9Qs9SDrVxzUvQt51EsjpEA$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urldefense.us/v3/__https:/www.highlandsaerialpark.com/__;!!JRQnnSFuzw7wjAKq6ti6!gAYJ9nHHQdcoYlALsW39rIXB2zYEhSVjc6qCkmHXZV9Qs9SDrVxzUvQt53bI7TKb$" TargetMode="External"/><Relationship Id="rId14" Type="http://schemas.openxmlformats.org/officeDocument/2006/relationships/hyperlink" Target="https://urldefense.us/v3/__https:/www.summitropes.com/__;!!JRQnnSFuzw7wjAKq6ti6!gAYJ9nHHQdcoYlALsW39rIXB2zYEhSVjc6qCkmHXZV9Qs9SDrVxzUvQt53P97o8-$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" Target="slide23.xml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slide" Target="slide1.xml"/><Relationship Id="rId10" Type="http://schemas.openxmlformats.org/officeDocument/2006/relationships/image" Target="../media/image79.png"/><Relationship Id="rId4" Type="http://schemas.openxmlformats.org/officeDocument/2006/relationships/image" Target="../media/image51.png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yclingva.com/" TargetMode="External"/><Relationship Id="rId13" Type="http://schemas.openxmlformats.org/officeDocument/2006/relationships/hyperlink" Target="https://roadtestedbiketours.com/" TargetMode="External"/><Relationship Id="rId3" Type="http://schemas.openxmlformats.org/officeDocument/2006/relationships/slide" Target="slide1.xml"/><Relationship Id="rId7" Type="http://schemas.openxmlformats.org/officeDocument/2006/relationships/hyperlink" Target="https://www.contebikes.com/about/virginia-beach-va-pg241.htm" TargetMode="External"/><Relationship Id="rId12" Type="http://schemas.openxmlformats.org/officeDocument/2006/relationships/hyperlink" Target="https://www.rei.com/adventures/a/cycling" TargetMode="External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arolinatailwinds.com/virginia" TargetMode="External"/><Relationship Id="rId11" Type="http://schemas.openxmlformats.org/officeDocument/2006/relationships/hyperlink" Target="https://www.virginia.org/mountainbiking/" TargetMode="External"/><Relationship Id="rId5" Type="http://schemas.openxmlformats.org/officeDocument/2006/relationships/hyperlink" Target="https://www.virginia.org/cycling/" TargetMode="External"/><Relationship Id="rId10" Type="http://schemas.openxmlformats.org/officeDocument/2006/relationships/hyperlink" Target="https://fatfrogsbikes.com/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www.eastcoastbicycles.com/" TargetMode="External"/><Relationship Id="rId14" Type="http://schemas.openxmlformats.org/officeDocument/2006/relationships/hyperlink" Target="https://www.virginiacapitaltrail.org/shop-gear/cycling-adventures-along-the-virginia-capital-trai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image" Target="../media/image82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1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irginiaaquarium.com/" TargetMode="External"/><Relationship Id="rId3" Type="http://schemas.openxmlformats.org/officeDocument/2006/relationships/slide" Target="slide1.xml"/><Relationship Id="rId7" Type="http://schemas.openxmlformats.org/officeDocument/2006/relationships/hyperlink" Target="https://norfolkbotanicalgarden.org/support/volunteer/" TargetMode="External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estonline.org/become-a-volunteer/" TargetMode="External"/><Relationship Id="rId5" Type="http://schemas.openxmlformats.org/officeDocument/2006/relationships/hyperlink" Target="https://dwr.virginia.gov/wma/hog-island/" TargetMode="Externa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" Target="slide27.xml"/><Relationship Id="rId7" Type="http://schemas.openxmlformats.org/officeDocument/2006/relationships/image" Target="../media/image84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slide" Target="slide1.xml"/><Relationship Id="rId4" Type="http://schemas.openxmlformats.org/officeDocument/2006/relationships/image" Target="../media/image51.png"/><Relationship Id="rId9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dc.gov/" TargetMode="External"/><Relationship Id="rId13" Type="http://schemas.openxmlformats.org/officeDocument/2006/relationships/hyperlink" Target="https://www.w4ug.com/ARES.htm" TargetMode="External"/><Relationship Id="rId3" Type="http://schemas.openxmlformats.org/officeDocument/2006/relationships/slide" Target="slide1.xml"/><Relationship Id="rId7" Type="http://schemas.openxmlformats.org/officeDocument/2006/relationships/hyperlink" Target="https://w4car.org/public-service/chesapeake-amateur-radio-emergency-services-cares/" TargetMode="External"/><Relationship Id="rId12" Type="http://schemas.openxmlformats.org/officeDocument/2006/relationships/hyperlink" Target="http://www.stopthebleed.org/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mergencycare.hsi.com/" TargetMode="External"/><Relationship Id="rId11" Type="http://schemas.openxmlformats.org/officeDocument/2006/relationships/hyperlink" Target="http://www.artanimals.org/" TargetMode="External"/><Relationship Id="rId5" Type="http://schemas.openxmlformats.org/officeDocument/2006/relationships/hyperlink" Target="http://www.redcross.org/" TargetMode="External"/><Relationship Id="rId15" Type="http://schemas.openxmlformats.org/officeDocument/2006/relationships/hyperlink" Target="https://www.vaemergency.gov/" TargetMode="External"/><Relationship Id="rId10" Type="http://schemas.openxmlformats.org/officeDocument/2006/relationships/hyperlink" Target="http://www.nsc.org/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://www.fema.gov/" TargetMode="External"/><Relationship Id="rId14" Type="http://schemas.openxmlformats.org/officeDocument/2006/relationships/hyperlink" Target="http://www.vbems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image" Target="../media/image52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5" Type="http://schemas.openxmlformats.org/officeDocument/2006/relationships/slide" Target="slide1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irginiabeachhorseback.com/" TargetMode="External"/><Relationship Id="rId3" Type="http://schemas.openxmlformats.org/officeDocument/2006/relationships/slide" Target="slide1.xml"/><Relationship Id="rId7" Type="http://schemas.openxmlformats.org/officeDocument/2006/relationships/hyperlink" Target="https://sestable.com/" TargetMode="External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asydoesitranch.net/index.html" TargetMode="External"/><Relationship Id="rId5" Type="http://schemas.openxmlformats.org/officeDocument/2006/relationships/hyperlink" Target="https://walking-after-midnight.com/" TargetMode="Externa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slide" Target="slide4.xml"/><Relationship Id="rId7" Type="http://schemas.openxmlformats.org/officeDocument/2006/relationships/image" Target="../media/image53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1.xml"/><Relationship Id="rId4" Type="http://schemas.openxmlformats.org/officeDocument/2006/relationships/image" Target="../media/image5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" Target="slide31.xml"/><Relationship Id="rId7" Type="http://schemas.openxmlformats.org/officeDocument/2006/relationships/image" Target="../media/image87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slide" Target="slide1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filestore.scouting.org/filestore/pdf/passport_to_highadventure_34245(16).pdf" TargetMode="External"/><Relationship Id="rId13" Type="http://schemas.openxmlformats.org/officeDocument/2006/relationships/hyperlink" Target="https://tap.scouting.org/" TargetMode="External"/><Relationship Id="rId3" Type="http://schemas.openxmlformats.org/officeDocument/2006/relationships/slide" Target="slide1.xml"/><Relationship Id="rId7" Type="http://schemas.openxmlformats.org/officeDocument/2006/relationships/hyperlink" Target="NULL" TargetMode="External"/><Relationship Id="rId12" Type="http://schemas.openxmlformats.org/officeDocument/2006/relationships/hyperlink" Target="https://www.highadventurescouting.com/" TargetMode="External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ap.scouting.org/historic-trails/" TargetMode="External"/><Relationship Id="rId11" Type="http://schemas.openxmlformats.org/officeDocument/2006/relationships/hyperlink" Target="https://www.scouting.org/health-and-safety/gss/toc/" TargetMode="External"/><Relationship Id="rId5" Type="http://schemas.openxmlformats.org/officeDocument/2006/relationships/hyperlink" Target="NULL" TargetMode="External"/><Relationship Id="rId10" Type="http://schemas.openxmlformats.org/officeDocument/2006/relationships/hyperlink" Target="https://filestore.scouting.org/filestore/Outdoor%20Program/pdf/430-125_WB.pdf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www.philmontscoutranch.org/philmonttreks/expeditions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7" Type="http://schemas.openxmlformats.org/officeDocument/2006/relationships/image" Target="../media/image89.jp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1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ityofchesapeake.net/government/City-Departments/Departments/parks-recreation-tourism/parks/greatbridgelockpark.htm" TargetMode="External"/><Relationship Id="rId13" Type="http://schemas.openxmlformats.org/officeDocument/2006/relationships/hyperlink" Target="https://www.virginiafishing.com/" TargetMode="External"/><Relationship Id="rId3" Type="http://schemas.openxmlformats.org/officeDocument/2006/relationships/slide" Target="slide1.xml"/><Relationship Id="rId7" Type="http://schemas.openxmlformats.org/officeDocument/2006/relationships/hyperlink" Target="https://www.facebook.com/DadsFishingSpotCatfishPaylake/about/?ref=page_internal" TargetMode="External"/><Relationship Id="rId12" Type="http://schemas.openxmlformats.org/officeDocument/2006/relationships/hyperlink" Target="http://www.lynnhavenfishingpier.com/" TargetMode="External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hesapeakebaysportfishing.com/" TargetMode="External"/><Relationship Id="rId11" Type="http://schemas.openxmlformats.org/officeDocument/2006/relationships/hyperlink" Target="http://www.vbgov.com/government/departments/parks-recreation/parks-trails/city-parks/Pages/little-island-park.aspx" TargetMode="External"/><Relationship Id="rId5" Type="http://schemas.openxmlformats.org/officeDocument/2006/relationships/hyperlink" Target="https://bobsfishinghole.com/Home_Page.php" TargetMode="External"/><Relationship Id="rId10" Type="http://schemas.openxmlformats.org/officeDocument/2006/relationships/hyperlink" Target="https://www.facebook.com/Fishingvbwaters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www.hamptonroadscharter.com/" TargetMode="External"/><Relationship Id="rId14" Type="http://schemas.openxmlformats.org/officeDocument/2006/relationships/hyperlink" Target="http://vabeachfishingpier.com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" Target="slide35.xml"/><Relationship Id="rId7" Type="http://schemas.openxmlformats.org/officeDocument/2006/relationships/image" Target="../media/image9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slide" Target="slide1.xml"/><Relationship Id="rId4" Type="http://schemas.openxmlformats.org/officeDocument/2006/relationships/image" Target="../media/image51.png"/><Relationship Id="rId9" Type="http://schemas.openxmlformats.org/officeDocument/2006/relationships/image" Target="../media/image92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raillink.com/stateactivity/va-geocaching-trails/" TargetMode="External"/><Relationship Id="rId3" Type="http://schemas.openxmlformats.org/officeDocument/2006/relationships/slide" Target="slide1.xml"/><Relationship Id="rId7" Type="http://schemas.openxmlformats.org/officeDocument/2006/relationships/hyperlink" Target="https://www.snapgeocaching.com/p/top-10-caches-in-virginia-beach.html" TargetMode="External"/><Relationship Id="rId2" Type="http://schemas.openxmlformats.org/officeDocument/2006/relationships/slide" Target="slide3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groups/geocachinghamptonroads/" TargetMode="External"/><Relationship Id="rId5" Type="http://schemas.openxmlformats.org/officeDocument/2006/relationships/hyperlink" Target="https://www.geocaching.com/play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www.dcr.virginia.gov/state-parks/geocaching-game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" Target="slide1.xml"/><Relationship Id="rId7" Type="http://schemas.openxmlformats.org/officeDocument/2006/relationships/image" Target="../media/image94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93.png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hyperlink" Target="https://www.adventureawaits.com" TargetMode="External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s.usda.gov/visit/maps" TargetMode="External"/><Relationship Id="rId5" Type="http://schemas.openxmlformats.org/officeDocument/2006/relationships/hyperlink" Target="https://tap.scouting.org/historic-trails/" TargetMode="Externa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slide" Target="slide39.xml"/><Relationship Id="rId7" Type="http://schemas.openxmlformats.org/officeDocument/2006/relationships/image" Target="../media/image52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slide" Target="slide1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ps.gov/prwi/planyourvisit/orienteering.htm" TargetMode="External"/><Relationship Id="rId3" Type="http://schemas.openxmlformats.org/officeDocument/2006/relationships/slide" Target="slide1.xml"/><Relationship Id="rId7" Type="http://schemas.openxmlformats.org/officeDocument/2006/relationships/hyperlink" Target="https://orienteeringusa.org/" TargetMode="External"/><Relationship Id="rId2" Type="http://schemas.openxmlformats.org/officeDocument/2006/relationships/slide" Target="slide3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lueridgeorienteering.org/about.php" TargetMode="External"/><Relationship Id="rId11" Type="http://schemas.openxmlformats.org/officeDocument/2006/relationships/hyperlink" Target="http://www.windsorcastlepark.com/compass-course.html" TargetMode="External"/><Relationship Id="rId5" Type="http://schemas.openxmlformats.org/officeDocument/2006/relationships/hyperlink" Target="https://www.qocweb.org/content/our-venues-and-maps?sort=desc&amp;order=State" TargetMode="External"/><Relationship Id="rId10" Type="http://schemas.openxmlformats.org/officeDocument/2006/relationships/hyperlink" Target="https://www.rei.com/learn/expert-advice/orienteering-basics.html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www.qocweb.org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greenbankobservatory.org/" TargetMode="External"/><Relationship Id="rId13" Type="http://schemas.openxmlformats.org/officeDocument/2006/relationships/hyperlink" Target="http://www.planetarium.vbschools.com/" TargetMode="External"/><Relationship Id="rId3" Type="http://schemas.openxmlformats.org/officeDocument/2006/relationships/slide" Target="slide3.xml"/><Relationship Id="rId7" Type="http://schemas.openxmlformats.org/officeDocument/2006/relationships/hyperlink" Target="https://cpschools.com/planetarium/" TargetMode="External"/><Relationship Id="rId12" Type="http://schemas.openxmlformats.org/officeDocument/2006/relationships/hyperlink" Target="https://skyandtelescope.org/clubs-organizations/tidewater-community-college-astronomical-society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hildrensmuseumvirginia.com/beazley-planetarium/" TargetMode="External"/><Relationship Id="rId11" Type="http://schemas.openxmlformats.org/officeDocument/2006/relationships/hyperlink" Target="http://rrrtserver.nsu.edu/page4.html" TargetMode="External"/><Relationship Id="rId5" Type="http://schemas.openxmlformats.org/officeDocument/2006/relationships/image" Target="../media/image55.png"/><Relationship Id="rId10" Type="http://schemas.openxmlformats.org/officeDocument/2006/relationships/hyperlink" Target="http://norfolkastronomical.org/" TargetMode="External"/><Relationship Id="rId4" Type="http://schemas.openxmlformats.org/officeDocument/2006/relationships/slide" Target="slide1.xml"/><Relationship Id="rId9" Type="http://schemas.openxmlformats.org/officeDocument/2006/relationships/hyperlink" Target="https://skyandtelescope.org/astronomy-clubs-organizations/?title=Clubs+by+State&amp;return_url=&amp;tag=virginia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" Target="slide41.xml"/><Relationship Id="rId7" Type="http://schemas.openxmlformats.org/officeDocument/2006/relationships/image" Target="../media/image97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slide" Target="slide1.xml"/><Relationship Id="rId4" Type="http://schemas.openxmlformats.org/officeDocument/2006/relationships/image" Target="../media/image51.png"/><Relationship Id="rId9" Type="http://schemas.openxmlformats.org/officeDocument/2006/relationships/image" Target="../media/image98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tidewatermn.org/" TargetMode="External"/><Relationship Id="rId3" Type="http://schemas.openxmlformats.org/officeDocument/2006/relationships/slide" Target="slide1.xml"/><Relationship Id="rId7" Type="http://schemas.openxmlformats.org/officeDocument/2006/relationships/hyperlink" Target="https://lnt.org/" TargetMode="External"/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outdoorethics-bsa.org/" TargetMode="External"/><Relationship Id="rId5" Type="http://schemas.openxmlformats.org/officeDocument/2006/relationships/hyperlink" Target="https://www.scouting.org/outdoor-programs/outdoor-ethics/" TargetMode="Externa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" Target="slide43.xml"/><Relationship Id="rId7" Type="http://schemas.openxmlformats.org/officeDocument/2006/relationships/image" Target="../media/image52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slide" Target="slide1.xml"/><Relationship Id="rId4" Type="http://schemas.openxmlformats.org/officeDocument/2006/relationships/image" Target="../media/image51.png"/><Relationship Id="rId9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astals.org/" TargetMode="External"/><Relationship Id="rId13" Type="http://schemas.openxmlformats.org/officeDocument/2006/relationships/hyperlink" Target="https://www.potomacpaddlesports.com/" TargetMode="External"/><Relationship Id="rId18" Type="http://schemas.openxmlformats.org/officeDocument/2006/relationships/hyperlink" Target="https://canoevirginia.net/" TargetMode="External"/><Relationship Id="rId3" Type="http://schemas.openxmlformats.org/officeDocument/2006/relationships/slide" Target="slide1.xml"/><Relationship Id="rId7" Type="http://schemas.openxmlformats.org/officeDocument/2006/relationships/hyperlink" Target="https://www.carolinacanoeclub.org/" TargetMode="External"/><Relationship Id="rId12" Type="http://schemas.openxmlformats.org/officeDocument/2006/relationships/hyperlink" Target="https://www.penguinpaddling.com/" TargetMode="External"/><Relationship Id="rId17" Type="http://schemas.openxmlformats.org/officeDocument/2006/relationships/hyperlink" Target="https://www.tulasports.com/" TargetMode="External"/><Relationship Id="rId2" Type="http://schemas.openxmlformats.org/officeDocument/2006/relationships/slide" Target="slide42.xml"/><Relationship Id="rId16" Type="http://schemas.openxmlformats.org/officeDocument/2006/relationships/hyperlink" Target="https://oceanrentalsltd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lueridgevoyageurs.org/" TargetMode="External"/><Relationship Id="rId11" Type="http://schemas.openxmlformats.org/officeDocument/2006/relationships/hyperlink" Target="https://www.oceaneaglekayak.com/" TargetMode="External"/><Relationship Id="rId5" Type="http://schemas.openxmlformats.org/officeDocument/2006/relationships/hyperlink" Target="https://www.americancanoe.org/" TargetMode="External"/><Relationship Id="rId15" Type="http://schemas.openxmlformats.org/officeDocument/2006/relationships/hyperlink" Target="https://shenandoah-river.com/" TargetMode="External"/><Relationship Id="rId10" Type="http://schemas.openxmlformats.org/officeDocument/2006/relationships/hyperlink" Target="https://www.kayaknaturetours.net/" TargetMode="External"/><Relationship Id="rId19" Type="http://schemas.openxmlformats.org/officeDocument/2006/relationships/hyperlink" Target="https://www.wildriveroutfitters.com/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www.facebook.com/groups/183064152272917/" TargetMode="External"/><Relationship Id="rId14" Type="http://schemas.openxmlformats.org/officeDocument/2006/relationships/hyperlink" Target="https://rvapaddlesports.com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slide" Target="slide45.xml"/><Relationship Id="rId4" Type="http://schemas.openxmlformats.org/officeDocument/2006/relationships/slide" Target="slide1.xml"/><Relationship Id="rId9" Type="http://schemas.openxmlformats.org/officeDocument/2006/relationships/image" Target="../media/image103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vymwrnavalstationnorfolk.com/recreation/marina" TargetMode="External"/><Relationship Id="rId13" Type="http://schemas.openxmlformats.org/officeDocument/2006/relationships/hyperlink" Target="https://www.facebook.com/groups/Ship42TWC/" TargetMode="External"/><Relationship Id="rId3" Type="http://schemas.openxmlformats.org/officeDocument/2006/relationships/slide" Target="slide1.xml"/><Relationship Id="rId7" Type="http://schemas.openxmlformats.org/officeDocument/2006/relationships/hyperlink" Target="https://www.delmarvacouncil.org/high-adventure-opportunities/high-adventure-sailing-on-the-chesapeake/9297" TargetMode="External"/><Relationship Id="rId12" Type="http://schemas.openxmlformats.org/officeDocument/2006/relationships/hyperlink" Target="https://sailtime.com/" TargetMode="External"/><Relationship Id="rId2" Type="http://schemas.openxmlformats.org/officeDocument/2006/relationships/slide" Target="slide4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saseabase.org/" TargetMode="External"/><Relationship Id="rId11" Type="http://schemas.openxmlformats.org/officeDocument/2006/relationships/hyperlink" Target="https://sailnauticus.org/" TargetMode="External"/><Relationship Id="rId5" Type="http://schemas.openxmlformats.org/officeDocument/2006/relationships/hyperlink" Target="https://asa.com/" TargetMode="External"/><Relationship Id="rId15" Type="http://schemas.openxmlformats.org/officeDocument/2006/relationships/hyperlink" Target="https://youthsailingva.org/" TargetMode="External"/><Relationship Id="rId10" Type="http://schemas.openxmlformats.org/officeDocument/2006/relationships/hyperlink" Target="https://tidewaterbsa.com/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www.eccbsa.org/camping/pamlico-sea-base/" TargetMode="External"/><Relationship Id="rId14" Type="http://schemas.openxmlformats.org/officeDocument/2006/relationships/hyperlink" Target="https://www.ussailing.org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slide" Target="slide47.xml"/><Relationship Id="rId7" Type="http://schemas.openxmlformats.org/officeDocument/2006/relationships/image" Target="../media/image104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1.xml"/><Relationship Id="rId4" Type="http://schemas.openxmlformats.org/officeDocument/2006/relationships/image" Target="../media/image51.png"/><Relationship Id="rId9" Type="http://schemas.openxmlformats.org/officeDocument/2006/relationships/image" Target="../media/image106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iscoverydiving.com/" TargetMode="External"/><Relationship Id="rId13" Type="http://schemas.openxmlformats.org/officeDocument/2006/relationships/hyperlink" Target="http://www.olympusdiving.com/" TargetMode="External"/><Relationship Id="rId3" Type="http://schemas.openxmlformats.org/officeDocument/2006/relationships/slide" Target="slide1.xml"/><Relationship Id="rId7" Type="http://schemas.openxmlformats.org/officeDocument/2006/relationships/hyperlink" Target="https://www.cbdiving.com/" TargetMode="External"/><Relationship Id="rId12" Type="http://schemas.openxmlformats.org/officeDocument/2006/relationships/hyperlink" Target="https://malibudivers.com/collections/bsa-boy-scout-scuba-programs" TargetMode="External"/><Relationship Id="rId17" Type="http://schemas.openxmlformats.org/officeDocument/2006/relationships/hyperlink" Target="https://www.virginiascuba.com/" TargetMode="External"/><Relationship Id="rId2" Type="http://schemas.openxmlformats.org/officeDocument/2006/relationships/slide" Target="slide46.xml"/><Relationship Id="rId16" Type="http://schemas.openxmlformats.org/officeDocument/2006/relationships/hyperlink" Target="https://www.underwateradventures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lueoctopusscuba.com/" TargetMode="External"/><Relationship Id="rId11" Type="http://schemas.openxmlformats.org/officeDocument/2006/relationships/hyperlink" Target="https://ldcscuba.com/" TargetMode="External"/><Relationship Id="rId5" Type="http://schemas.openxmlformats.org/officeDocument/2006/relationships/hyperlink" Target="https://allstarliveaboards.com/scuba-diving-scouts/" TargetMode="External"/><Relationship Id="rId15" Type="http://schemas.openxmlformats.org/officeDocument/2006/relationships/hyperlink" Target="https://www.scubaboard.com/community/threads/hampton-roads-divers.536885/" TargetMode="External"/><Relationship Id="rId10" Type="http://schemas.openxmlformats.org/officeDocument/2006/relationships/hyperlink" Target="http://www.lake-phoenix.com/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://www.grandadventurevb.com/" TargetMode="External"/><Relationship Id="rId14" Type="http://schemas.openxmlformats.org/officeDocument/2006/relationships/hyperlink" Target="https://www.scuba-commander.com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107.jp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1.xml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iddlesex-range.org/" TargetMode="External"/><Relationship Id="rId13" Type="http://schemas.openxmlformats.org/officeDocument/2006/relationships/hyperlink" Target="https://www.superiorpawnva.com/" TargetMode="External"/><Relationship Id="rId3" Type="http://schemas.openxmlformats.org/officeDocument/2006/relationships/slide" Target="slide1.xml"/><Relationship Id="rId7" Type="http://schemas.openxmlformats.org/officeDocument/2006/relationships/hyperlink" Target="https://freedomshootingcenter.com/" TargetMode="External"/><Relationship Id="rId12" Type="http://schemas.openxmlformats.org/officeDocument/2006/relationships/hyperlink" Target="https://stepoutside.org/hampton-va/shooting-sports/" TargetMode="External"/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2shootingcenter.com/" TargetMode="External"/><Relationship Id="rId11" Type="http://schemas.openxmlformats.org/officeDocument/2006/relationships/hyperlink" Target="http://www.thesmokinggunrange.com/SmokingGun.html" TargetMode="External"/><Relationship Id="rId5" Type="http://schemas.openxmlformats.org/officeDocument/2006/relationships/hyperlink" Target="http://www.bobsgunshop.com/" TargetMode="External"/><Relationship Id="rId10" Type="http://schemas.openxmlformats.org/officeDocument/2006/relationships/hyperlink" Target="https://www.ncrr.net/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www.navymwroceanadamneck.com/programs/b89a6e2b-8c55-4a82-be79-91d1543ff84e" TargetMode="External"/><Relationship Id="rId14" Type="http://schemas.openxmlformats.org/officeDocument/2006/relationships/hyperlink" Target="http://www.tacticalshooting.com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" Target="slide6.xml"/><Relationship Id="rId7" Type="http://schemas.openxmlformats.org/officeDocument/2006/relationships/image" Target="../media/image52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0.jpg"/><Relationship Id="rId5" Type="http://schemas.openxmlformats.org/officeDocument/2006/relationships/slide" Target="slide1.xml"/><Relationship Id="rId10" Type="http://schemas.openxmlformats.org/officeDocument/2006/relationships/image" Target="../media/image59.png"/><Relationship Id="rId4" Type="http://schemas.openxmlformats.org/officeDocument/2006/relationships/image" Target="../media/image51.png"/><Relationship Id="rId9" Type="http://schemas.openxmlformats.org/officeDocument/2006/relationships/image" Target="../media/image5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09.jp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08.png"/><Relationship Id="rId4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fieldcraftsurvival.com/" TargetMode="External"/><Relationship Id="rId13" Type="http://schemas.openxmlformats.org/officeDocument/2006/relationships/hyperlink" Target="https://raftinginfo.com/adventures/white-water-rafting-west-virginia/" TargetMode="External"/><Relationship Id="rId3" Type="http://schemas.openxmlformats.org/officeDocument/2006/relationships/slide" Target="slide1.xml"/><Relationship Id="rId7" Type="http://schemas.openxmlformats.org/officeDocument/2006/relationships/hyperlink" Target="http://carolinaoutfitters.com/" TargetMode="External"/><Relationship Id="rId12" Type="http://schemas.openxmlformats.org/officeDocument/2006/relationships/hyperlink" Target="https://www.reelingandrafting.com/" TargetMode="External"/><Relationship Id="rId2" Type="http://schemas.openxmlformats.org/officeDocument/2006/relationships/slide" Target="slide5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dventuresonthegorge.com/" TargetMode="External"/><Relationship Id="rId11" Type="http://schemas.openxmlformats.org/officeDocument/2006/relationships/hyperlink" Target="https://www.gauley.com/" TargetMode="External"/><Relationship Id="rId5" Type="http://schemas.openxmlformats.org/officeDocument/2006/relationships/hyperlink" Target="https://aceraft.com/white-water-rafting/" TargetMode="External"/><Relationship Id="rId10" Type="http://schemas.openxmlformats.org/officeDocument/2006/relationships/hyperlink" Target="https://usnwc.org/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://jamesriver.com/" TargetMode="External"/><Relationship Id="rId14" Type="http://schemas.openxmlformats.org/officeDocument/2006/relationships/hyperlink" Target="https://www.riversideoutfitters.com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g"/><Relationship Id="rId5" Type="http://schemas.openxmlformats.org/officeDocument/2006/relationships/slide" Target="slide1.xml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5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riversideoutfitters.com/" TargetMode="Externa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image" Target="../media/image111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1.xml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kiworldinc.com/" TargetMode="External"/><Relationship Id="rId3" Type="http://schemas.openxmlformats.org/officeDocument/2006/relationships/slide" Target="slide1.xml"/><Relationship Id="rId7" Type="http://schemas.openxmlformats.org/officeDocument/2006/relationships/hyperlink" Target="https://www.massresort.com/" TargetMode="External"/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berty.edu/campusrec/snowflex/" TargetMode="External"/><Relationship Id="rId5" Type="http://schemas.openxmlformats.org/officeDocument/2006/relationships/hyperlink" Target="https://www.ntier.org/about/winter-adventures/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www.wintergreenresort.com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14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fif"/><Relationship Id="rId5" Type="http://schemas.openxmlformats.org/officeDocument/2006/relationships/image" Target="../media/image112.png"/><Relationship Id="rId4" Type="http://schemas.openxmlformats.org/officeDocument/2006/relationships/slide" Target="slide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5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cdhhs.gov/documents/access-north-carolina-vacation-and-travel-guide-people-disabilities" TargetMode="External"/><Relationship Id="rId5" Type="http://schemas.openxmlformats.org/officeDocument/2006/relationships/hyperlink" Target="https://www.virginia.org/disabilityguide/" TargetMode="Externa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friendsoffirstlandingstatepark.com/" TargetMode="External"/><Relationship Id="rId13" Type="http://schemas.openxmlformats.org/officeDocument/2006/relationships/hyperlink" Target="http://www.pwtsc.org/" TargetMode="External"/><Relationship Id="rId18" Type="http://schemas.openxmlformats.org/officeDocument/2006/relationships/hyperlink" Target="https://thetrek.co/" TargetMode="External"/><Relationship Id="rId3" Type="http://schemas.openxmlformats.org/officeDocument/2006/relationships/slide" Target="slide1.xml"/><Relationship Id="rId21" Type="http://schemas.openxmlformats.org/officeDocument/2006/relationships/hyperlink" Target="https://www.walkaboutoutfitter.com/" TargetMode="External"/><Relationship Id="rId7" Type="http://schemas.openxmlformats.org/officeDocument/2006/relationships/hyperlink" Target="https://www.carolinamountainclub.org/" TargetMode="External"/><Relationship Id="rId12" Type="http://schemas.openxmlformats.org/officeDocument/2006/relationships/hyperlink" Target="http://www.mtrogersoutfitters.com/hostshut.html" TargetMode="External"/><Relationship Id="rId17" Type="http://schemas.openxmlformats.org/officeDocument/2006/relationships/hyperlink" Target="http://tehcc.org/" TargetMode="External"/><Relationship Id="rId2" Type="http://schemas.openxmlformats.org/officeDocument/2006/relationships/slide" Target="slide5.xml"/><Relationship Id="rId16" Type="http://schemas.openxmlformats.org/officeDocument/2006/relationships/hyperlink" Target="http://rockfishgapoutfitters.com/" TargetMode="External"/><Relationship Id="rId20" Type="http://schemas.openxmlformats.org/officeDocument/2006/relationships/hyperlink" Target="https://www.virginiacapitaltrail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cacbsa.org/" TargetMode="External"/><Relationship Id="rId11" Type="http://schemas.openxmlformats.org/officeDocument/2006/relationships/hyperlink" Target="https://jroc.net/" TargetMode="External"/><Relationship Id="rId5" Type="http://schemas.openxmlformats.org/officeDocument/2006/relationships/hyperlink" Target="https://americanhiking.org/" TargetMode="External"/><Relationship Id="rId15" Type="http://schemas.openxmlformats.org/officeDocument/2006/relationships/hyperlink" Target="https://www.roanokeoutside.com/" TargetMode="External"/><Relationship Id="rId23" Type="http://schemas.openxmlformats.org/officeDocument/2006/relationships/hyperlink" Target="https://www.wildlandtrekking.com/" TargetMode="External"/><Relationship Id="rId10" Type="http://schemas.openxmlformats.org/officeDocument/2006/relationships/hyperlink" Target="https://greatoutdoorprovision.com/" TargetMode="External"/><Relationship Id="rId19" Type="http://schemas.openxmlformats.org/officeDocument/2006/relationships/hyperlink" Target="https://tidewateratc.com/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www.gotogoshen.org/" TargetMode="External"/><Relationship Id="rId14" Type="http://schemas.openxmlformats.org/officeDocument/2006/relationships/hyperlink" Target="https://www.rei.com/stores/virginia-beach.html" TargetMode="External"/><Relationship Id="rId22" Type="http://schemas.openxmlformats.org/officeDocument/2006/relationships/hyperlink" Target="https://www.wildriveroutfitters.com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50.gif"/><Relationship Id="rId7" Type="http://schemas.openxmlformats.org/officeDocument/2006/relationships/image" Target="../media/image62.png"/><Relationship Id="rId2" Type="http://schemas.openxmlformats.org/officeDocument/2006/relationships/image" Target="../media/image6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9.xml"/><Relationship Id="rId4" Type="http://schemas.openxmlformats.org/officeDocument/2006/relationships/slide" Target="slide1.xml"/><Relationship Id="rId9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ampkarmavirginia.com/" TargetMode="External"/><Relationship Id="rId13" Type="http://schemas.openxmlformats.org/officeDocument/2006/relationships/hyperlink" Target="https://www.dcr.virginia.gov/state-parks/false-cape#general_information" TargetMode="External"/><Relationship Id="rId3" Type="http://schemas.openxmlformats.org/officeDocument/2006/relationships/slide" Target="slide1.xml"/><Relationship Id="rId7" Type="http://schemas.openxmlformats.org/officeDocument/2006/relationships/hyperlink" Target="https://hovc.org/camping/eaglepoint/" TargetMode="External"/><Relationship Id="rId12" Type="http://schemas.openxmlformats.org/officeDocument/2006/relationships/hyperlink" Target="http://www.creativeguiding.com/" TargetMode="External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luecatsnewriveroutfitters.com/" TargetMode="External"/><Relationship Id="rId11" Type="http://schemas.openxmlformats.org/officeDocument/2006/relationships/hyperlink" Target="http://www.crabtreefallscampground.com/" TargetMode="External"/><Relationship Id="rId5" Type="http://schemas.openxmlformats.org/officeDocument/2006/relationships/hyperlink" Target="https://hovc.org/camping/albright/" TargetMode="External"/><Relationship Id="rId15" Type="http://schemas.openxmlformats.org/officeDocument/2006/relationships/hyperlink" Target="https://www.virginia.org/listings/HistoricSites/FortBoykinHistoricPark/" TargetMode="External"/><Relationship Id="rId10" Type="http://schemas.openxmlformats.org/officeDocument/2006/relationships/hyperlink" Target="https://jamescitycountyva.gov/Facilities/Facility/Details/Chickahominy-Riverfront-Park-2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shenandoah-river.com/canoe-kayak-tube-raft-rentals/camping/" TargetMode="External"/><Relationship Id="rId14" Type="http://schemas.openxmlformats.org/officeDocument/2006/relationships/hyperlink" Target="https://www.first-landing-state-park.org/first_landing_camping.htm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ps.gov/blri/planyourvisit/camping.htm" TargetMode="External"/><Relationship Id="rId13" Type="http://schemas.openxmlformats.org/officeDocument/2006/relationships/hyperlink" Target="http://www.campingroadtrip.com/campgrounds/campground/campground/17988/virginia/prince-william-forest-park-nps-oak-ridge" TargetMode="External"/><Relationship Id="rId3" Type="http://schemas.openxmlformats.org/officeDocument/2006/relationships/slide" Target="slide1.xml"/><Relationship Id="rId7" Type="http://schemas.openxmlformats.org/officeDocument/2006/relationships/hyperlink" Target="https://www.montgomeryparks.org/parks-and-trails/little-bennett-regional-park/little-bennett-camping/" TargetMode="External"/><Relationship Id="rId12" Type="http://schemas.openxmlformats.org/officeDocument/2006/relationships/hyperlink" Target="http://www.cityofchesapeake.net/government/City-Departments/Departments/parks-recreation-tourism/parks/nwrp_1.htm" TargetMode="External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ampingvb.com/" TargetMode="External"/><Relationship Id="rId11" Type="http://schemas.openxmlformats.org/officeDocument/2006/relationships/hyperlink" Target="https://northlandingbeach.com/" TargetMode="External"/><Relationship Id="rId5" Type="http://schemas.openxmlformats.org/officeDocument/2006/relationships/hyperlink" Target="https://www.fs.usda.gov/recarea/gwj/recreation/hiking/recarea/?recid=73723&amp;actid=29" TargetMode="External"/><Relationship Id="rId10" Type="http://schemas.openxmlformats.org/officeDocument/2006/relationships/hyperlink" Target="https://www.fs.usda.gov/recarea/gwj/recreation/camping-cabins/recarea/?recid=73857&amp;actid=29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www.nnva.gov/2340/Camping" TargetMode="External"/><Relationship Id="rId14" Type="http://schemas.openxmlformats.org/officeDocument/2006/relationships/hyperlink" Target="https://hampton.gov/992/What-To-D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47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6" y="17768"/>
            <a:ext cx="1811037" cy="166899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51886" y="61947"/>
            <a:ext cx="10394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Tidewater Council Powder Horn Resource Guide</a:t>
            </a:r>
          </a:p>
        </p:txBody>
      </p:sp>
      <p:pic>
        <p:nvPicPr>
          <p:cNvPr id="13" name="Picture 12">
            <a:hlinkClick r:id="rId4" action="ppaction://hlinksldjump" tooltip="Astronomy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681" y="2066049"/>
            <a:ext cx="407242" cy="407242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 tooltip="Climbing/Repelling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20" y="2829345"/>
            <a:ext cx="761552" cy="761552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 tooltip="Conserva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9640" y="4330430"/>
            <a:ext cx="359695" cy="353599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 tooltip="Cycling/Mountain Biking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64913" y="5049251"/>
            <a:ext cx="405244" cy="405244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 tooltip="Equestrian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46858" y="5246381"/>
            <a:ext cx="524079" cy="524079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 tooltip="Fishing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6036496" y="4942161"/>
            <a:ext cx="728601" cy="518304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 tooltip="SCUBA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217" y="6367352"/>
            <a:ext cx="472880" cy="472880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hlinkClick r:id="rId18" action="ppaction://hlinksldjump" tooltip="camping"/>
            <a:extLst>
              <a:ext uri="{FF2B5EF4-FFF2-40B4-BE49-F238E27FC236}">
                <a16:creationId xmlns:a16="http://schemas.microsoft.com/office/drawing/2014/main" id="{DD9F30DB-4AD6-4606-816A-986789E782A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00" y="5332602"/>
            <a:ext cx="524079" cy="524079"/>
          </a:xfrm>
          <a:prstGeom prst="rect">
            <a:avLst/>
          </a:prstGeom>
        </p:spPr>
      </p:pic>
      <p:pic>
        <p:nvPicPr>
          <p:cNvPr id="62" name="Picture 61" descr="A close up of a logo&#10;&#10;Description automatically generated">
            <a:hlinkClick r:id="rId20" action="ppaction://hlinksldjump" tooltip="Winter Sports"/>
            <a:extLst>
              <a:ext uri="{FF2B5EF4-FFF2-40B4-BE49-F238E27FC236}">
                <a16:creationId xmlns:a16="http://schemas.microsoft.com/office/drawing/2014/main" id="{FDA4D053-87B5-4765-BA25-ACF6DA8A91C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64046" y="3084021"/>
            <a:ext cx="362407" cy="362407"/>
          </a:xfrm>
          <a:prstGeom prst="rect">
            <a:avLst/>
          </a:prstGeom>
        </p:spPr>
      </p:pic>
      <p:pic>
        <p:nvPicPr>
          <p:cNvPr id="64" name="Picture 63" descr="A close up of a logo&#10;&#10;Description automatically generated">
            <a:hlinkClick r:id="rId22" action="ppaction://hlinksldjump" tooltip="COPES"/>
            <a:extLst>
              <a:ext uri="{FF2B5EF4-FFF2-40B4-BE49-F238E27FC236}">
                <a16:creationId xmlns:a16="http://schemas.microsoft.com/office/drawing/2014/main" id="{A39BAFFA-1E33-4FAC-8FA7-C3A1BA0F1A4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705" y="5856681"/>
            <a:ext cx="528131" cy="298105"/>
          </a:xfrm>
          <a:prstGeom prst="rect">
            <a:avLst/>
          </a:prstGeom>
        </p:spPr>
      </p:pic>
      <p:pic>
        <p:nvPicPr>
          <p:cNvPr id="66" name="Picture 65" descr="A close up of a logo&#10;&#10;Description automatically generated">
            <a:hlinkClick r:id="rId24" action="ppaction://hlinksldjump" tooltip="Backpacking"/>
            <a:extLst>
              <a:ext uri="{FF2B5EF4-FFF2-40B4-BE49-F238E27FC236}">
                <a16:creationId xmlns:a16="http://schemas.microsoft.com/office/drawing/2014/main" id="{0C78F898-DEE2-43F1-A0F7-79C02C92B63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447" y="2935980"/>
            <a:ext cx="544269" cy="544269"/>
          </a:xfrm>
          <a:prstGeom prst="rect">
            <a:avLst/>
          </a:prstGeom>
        </p:spPr>
      </p:pic>
      <p:pic>
        <p:nvPicPr>
          <p:cNvPr id="67" name="Picture 66">
            <a:hlinkClick r:id="rId26" action="ppaction://hlinksldjump" tooltip="Ecology"/>
            <a:extLst>
              <a:ext uri="{FF2B5EF4-FFF2-40B4-BE49-F238E27FC236}">
                <a16:creationId xmlns:a16="http://schemas.microsoft.com/office/drawing/2014/main" id="{FDFDE04B-6415-478B-B23E-991925F7C6E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029335" y="6323855"/>
            <a:ext cx="438950" cy="445047"/>
          </a:xfrm>
          <a:prstGeom prst="rect">
            <a:avLst/>
          </a:prstGeom>
        </p:spPr>
      </p:pic>
      <p:pic>
        <p:nvPicPr>
          <p:cNvPr id="69" name="Picture 68">
            <a:hlinkClick r:id="rId28" action="ppaction://hlinksldjump" tooltip="Hiking"/>
            <a:extLst>
              <a:ext uri="{FF2B5EF4-FFF2-40B4-BE49-F238E27FC236}">
                <a16:creationId xmlns:a16="http://schemas.microsoft.com/office/drawing/2014/main" id="{EA84D19A-60F3-4067-9448-CC9C5BF59A1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543" y="3370654"/>
            <a:ext cx="853861" cy="761552"/>
          </a:xfrm>
          <a:prstGeom prst="rect">
            <a:avLst/>
          </a:prstGeom>
        </p:spPr>
      </p:pic>
      <p:pic>
        <p:nvPicPr>
          <p:cNvPr id="71" name="Picture 70" descr="A close up of a logo&#10;&#10;Description automatically generated">
            <a:hlinkClick r:id="rId30" action="ppaction://hlinksldjump" tooltip="Treck"/>
            <a:extLst>
              <a:ext uri="{FF2B5EF4-FFF2-40B4-BE49-F238E27FC236}">
                <a16:creationId xmlns:a16="http://schemas.microsoft.com/office/drawing/2014/main" id="{73D50E2C-3B9A-47EF-899A-729DB298A40D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762" y="2186195"/>
            <a:ext cx="361163" cy="369332"/>
          </a:xfrm>
          <a:prstGeom prst="rect">
            <a:avLst/>
          </a:prstGeom>
        </p:spPr>
      </p:pic>
      <p:pic>
        <p:nvPicPr>
          <p:cNvPr id="73" name="Picture 72" descr="A picture containing clock&#10;&#10;Description automatically generated">
            <a:hlinkClick r:id="rId32" action="ppaction://hlinksldjump" tooltip="Orienteering"/>
            <a:extLst>
              <a:ext uri="{FF2B5EF4-FFF2-40B4-BE49-F238E27FC236}">
                <a16:creationId xmlns:a16="http://schemas.microsoft.com/office/drawing/2014/main" id="{AD1104A6-9A2A-4396-BEF3-DD9C3BCF89FC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379" y="3590896"/>
            <a:ext cx="438950" cy="438950"/>
          </a:xfrm>
          <a:prstGeom prst="rect">
            <a:avLst/>
          </a:prstGeom>
        </p:spPr>
      </p:pic>
      <p:pic>
        <p:nvPicPr>
          <p:cNvPr id="75" name="Picture 74" descr="A close up of a logo&#10;&#10;Description automatically generated">
            <a:hlinkClick r:id="rId34" action="ppaction://hlinksldjump" tooltip="Sailing"/>
            <a:extLst>
              <a:ext uri="{FF2B5EF4-FFF2-40B4-BE49-F238E27FC236}">
                <a16:creationId xmlns:a16="http://schemas.microsoft.com/office/drawing/2014/main" id="{0F72916F-9342-45A3-BAEC-CFDFBD7AB7E2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44" y="5662315"/>
            <a:ext cx="470918" cy="439523"/>
          </a:xfrm>
          <a:prstGeom prst="rect">
            <a:avLst/>
          </a:prstGeom>
        </p:spPr>
      </p:pic>
      <p:pic>
        <p:nvPicPr>
          <p:cNvPr id="79" name="Picture 78" descr="A close up of a logo&#10;&#10;Description automatically generated">
            <a:hlinkClick r:id="rId36" action="ppaction://hlinksldjump" tooltip="Shooting Sports"/>
            <a:extLst>
              <a:ext uri="{FF2B5EF4-FFF2-40B4-BE49-F238E27FC236}">
                <a16:creationId xmlns:a16="http://schemas.microsoft.com/office/drawing/2014/main" id="{8A03B897-3C48-434C-95F1-C8257121AADC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014" y="4945638"/>
            <a:ext cx="491530" cy="491530"/>
          </a:xfrm>
          <a:prstGeom prst="rect">
            <a:avLst/>
          </a:prstGeom>
        </p:spPr>
      </p:pic>
      <p:pic>
        <p:nvPicPr>
          <p:cNvPr id="85" name="Picture 84" descr="A close up of a watch&#10;&#10;Description automatically generated">
            <a:hlinkClick r:id="rId38" action="ppaction://hlinksldjump" tooltip="Cave Exploring"/>
            <a:extLst>
              <a:ext uri="{FF2B5EF4-FFF2-40B4-BE49-F238E27FC236}">
                <a16:creationId xmlns:a16="http://schemas.microsoft.com/office/drawing/2014/main" id="{43EDCEC2-0457-4063-8F57-58CB887AE36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02" y="4220431"/>
            <a:ext cx="472880" cy="472880"/>
          </a:xfrm>
          <a:prstGeom prst="rect">
            <a:avLst/>
          </a:prstGeom>
        </p:spPr>
      </p:pic>
      <p:pic>
        <p:nvPicPr>
          <p:cNvPr id="87" name="Picture 86" descr="A close up of a logo&#10;&#10;Description automatically generated">
            <a:hlinkClick r:id="rId40" action="ppaction://hlinksldjump" tooltip="White Water Rafting"/>
            <a:extLst>
              <a:ext uri="{FF2B5EF4-FFF2-40B4-BE49-F238E27FC236}">
                <a16:creationId xmlns:a16="http://schemas.microsoft.com/office/drawing/2014/main" id="{8FB0662B-27E2-4EF4-8766-694F916AC284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68" y="4056197"/>
            <a:ext cx="808756" cy="369332"/>
          </a:xfrm>
          <a:prstGeom prst="rect">
            <a:avLst/>
          </a:prstGeom>
        </p:spPr>
      </p:pic>
      <p:pic>
        <p:nvPicPr>
          <p:cNvPr id="89" name="Picture 88" descr="A close up of a logo&#10;&#10;Description automatically generated">
            <a:hlinkClick r:id="rId42" action="ppaction://hlinksldjump" tooltip="Wilderness Survival"/>
            <a:extLst>
              <a:ext uri="{FF2B5EF4-FFF2-40B4-BE49-F238E27FC236}">
                <a16:creationId xmlns:a16="http://schemas.microsoft.com/office/drawing/2014/main" id="{AFCD69AA-7ABF-4073-84C7-CBA6494B0B3F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50" y="5882076"/>
            <a:ext cx="441779" cy="441779"/>
          </a:xfrm>
          <a:prstGeom prst="rect">
            <a:avLst/>
          </a:prstGeom>
        </p:spPr>
      </p:pic>
      <p:pic>
        <p:nvPicPr>
          <p:cNvPr id="93" name="Picture 92" descr="A close up of a logo&#10;&#10;Description automatically generated">
            <a:hlinkClick r:id="rId44" action="ppaction://hlinksldjump" tooltip="Paddle Sports"/>
            <a:extLst>
              <a:ext uri="{FF2B5EF4-FFF2-40B4-BE49-F238E27FC236}">
                <a16:creationId xmlns:a16="http://schemas.microsoft.com/office/drawing/2014/main" id="{DF4A705C-A402-46BC-A4AD-EB2370E6899F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16" y="4480467"/>
            <a:ext cx="472881" cy="480387"/>
          </a:xfrm>
          <a:prstGeom prst="rect">
            <a:avLst/>
          </a:prstGeom>
        </p:spPr>
      </p:pic>
      <p:pic>
        <p:nvPicPr>
          <p:cNvPr id="97" name="Picture 96" descr="A picture containing clock&#10;&#10;Description automatically generated">
            <a:hlinkClick r:id="rId46" action="ppaction://hlinksldjump" tooltip="Geocaching"/>
            <a:extLst>
              <a:ext uri="{FF2B5EF4-FFF2-40B4-BE49-F238E27FC236}">
                <a16:creationId xmlns:a16="http://schemas.microsoft.com/office/drawing/2014/main" id="{EC39F120-516A-416F-B5C2-B73FECD4A4BB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93" y="5831206"/>
            <a:ext cx="420244" cy="420244"/>
          </a:xfrm>
          <a:prstGeom prst="rect">
            <a:avLst/>
          </a:prstGeom>
        </p:spPr>
      </p:pic>
      <p:pic>
        <p:nvPicPr>
          <p:cNvPr id="101" name="Picture 100" descr="A picture containing computer, light&#10;&#10;Description automatically generated">
            <a:hlinkClick r:id="rId48" action="ppaction://hlinksldjump" tooltip="MENU"/>
            <a:extLst>
              <a:ext uri="{FF2B5EF4-FFF2-40B4-BE49-F238E27FC236}">
                <a16:creationId xmlns:a16="http://schemas.microsoft.com/office/drawing/2014/main" id="{4DD945F9-7D48-46E3-8EB0-9A4EFBCEBF86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190" y="-6357"/>
            <a:ext cx="646331" cy="646331"/>
          </a:xfrm>
          <a:prstGeom prst="rect">
            <a:avLst/>
          </a:prstGeom>
        </p:spPr>
      </p:pic>
      <p:pic>
        <p:nvPicPr>
          <p:cNvPr id="12" name="Picture 11">
            <a:hlinkClick r:id="rId50" action="ppaction://hlinksldjump" tooltip="Leave No Trace  Outdoor Ethics"/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760574" y="6251450"/>
            <a:ext cx="380799" cy="542897"/>
          </a:xfrm>
          <a:prstGeom prst="rect">
            <a:avLst/>
          </a:prstGeom>
        </p:spPr>
      </p:pic>
      <p:pic>
        <p:nvPicPr>
          <p:cNvPr id="7" name="Picture 6">
            <a:hlinkClick r:id="rId52" action="ppaction://hlinksldjump" tooltip="Emergancy Preparedness"/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537" y="4330431"/>
            <a:ext cx="364228" cy="364228"/>
          </a:xfrm>
          <a:prstGeom prst="rect">
            <a:avLst/>
          </a:prstGeom>
        </p:spPr>
      </p:pic>
      <p:pic>
        <p:nvPicPr>
          <p:cNvPr id="11" name="Picture 10">
            <a:hlinkClick r:id="rId54" action="ppaction://hlinksldjump" tooltip="Adaptive Programs"/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37" y="5023436"/>
            <a:ext cx="691128" cy="4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60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39760"/>
            <a:ext cx="9095182" cy="6044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900" y="26508"/>
            <a:ext cx="402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Cave Exploring</a:t>
            </a:r>
          </a:p>
        </p:txBody>
      </p:sp>
      <p:sp>
        <p:nvSpPr>
          <p:cNvPr id="9" name="Action Button: Go Back or Previous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93DD7A-D899-48D8-8C72-48C6094BB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2618" y="0"/>
            <a:ext cx="2560320" cy="68580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 tooltip="15 Incredible Caves, National Caves Association                            "/>
            <a:extLst>
              <a:ext uri="{FF2B5EF4-FFF2-40B4-BE49-F238E27FC236}">
                <a16:creationId xmlns:a16="http://schemas.microsoft.com/office/drawing/2014/main" id="{872CA9E9-6C22-4A0C-A2AD-E6C50EB16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4062" y="2570339"/>
            <a:ext cx="542591" cy="957155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 tooltip="Baltimore Grotto"/>
            <a:extLst>
              <a:ext uri="{FF2B5EF4-FFF2-40B4-BE49-F238E27FC236}">
                <a16:creationId xmlns:a16="http://schemas.microsoft.com/office/drawing/2014/main" id="{5AEF9CCE-2D7D-48F4-AE7E-BEE65675BF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2505" y="2442487"/>
            <a:ext cx="292633" cy="4755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862CC0-EEEB-42A7-BB38-14AD139764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4446" y="3754233"/>
            <a:ext cx="6968332" cy="3054361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 tooltip="Battlefield Area Troglodyte Society"/>
            <a:extLst>
              <a:ext uri="{FF2B5EF4-FFF2-40B4-BE49-F238E27FC236}">
                <a16:creationId xmlns:a16="http://schemas.microsoft.com/office/drawing/2014/main" id="{DD6AB63D-3A14-44DA-82B5-C65A5A11B8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4244" y="4308944"/>
            <a:ext cx="292633" cy="47552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 tooltip="Blue Ridge Grotto"/>
            <a:extLst>
              <a:ext uri="{FF2B5EF4-FFF2-40B4-BE49-F238E27FC236}">
                <a16:creationId xmlns:a16="http://schemas.microsoft.com/office/drawing/2014/main" id="{086048F8-932A-44E6-8F03-58D1B2C1C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3357" y="5436184"/>
            <a:ext cx="292633" cy="475529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 tooltip="Butler Cave Conservation Society"/>
            <a:extLst>
              <a:ext uri="{FF2B5EF4-FFF2-40B4-BE49-F238E27FC236}">
                <a16:creationId xmlns:a16="http://schemas.microsoft.com/office/drawing/2014/main" id="{E7C02D10-E4AC-4E7F-8663-03201D364B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9707" y="4443438"/>
            <a:ext cx="292633" cy="475529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 tooltip="Dixie Caverns"/>
            <a:extLst>
              <a:ext uri="{FF2B5EF4-FFF2-40B4-BE49-F238E27FC236}">
                <a16:creationId xmlns:a16="http://schemas.microsoft.com/office/drawing/2014/main" id="{D0384FE5-2639-43C4-9A1E-263D574CA6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2543" y="4993120"/>
            <a:ext cx="292633" cy="475529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 tooltip="Endless Caverns"/>
            <a:extLst>
              <a:ext uri="{FF2B5EF4-FFF2-40B4-BE49-F238E27FC236}">
                <a16:creationId xmlns:a16="http://schemas.microsoft.com/office/drawing/2014/main" id="{F507F18F-A002-4A4B-83C5-9F89F07914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1695" y="3967909"/>
            <a:ext cx="292633" cy="475529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 tooltip="Front Royal Grotto"/>
            <a:extLst>
              <a:ext uri="{FF2B5EF4-FFF2-40B4-BE49-F238E27FC236}">
                <a16:creationId xmlns:a16="http://schemas.microsoft.com/office/drawing/2014/main" id="{34C1B87E-7368-425E-9A07-A0FF2DBA43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7826" y="3934923"/>
            <a:ext cx="292633" cy="475529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 tooltip="Grand Caverns"/>
            <a:extLst>
              <a:ext uri="{FF2B5EF4-FFF2-40B4-BE49-F238E27FC236}">
                <a16:creationId xmlns:a16="http://schemas.microsoft.com/office/drawing/2014/main" id="{4F41F254-9498-4D6D-965B-116926AEB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8821" y="4287472"/>
            <a:ext cx="292633" cy="475529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 tooltip="Lost World Caverns"/>
            <a:extLst>
              <a:ext uri="{FF2B5EF4-FFF2-40B4-BE49-F238E27FC236}">
                <a16:creationId xmlns:a16="http://schemas.microsoft.com/office/drawing/2014/main" id="{EEF93159-0376-47D0-93A0-BE5ADD00D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5979" y="2729401"/>
            <a:ext cx="292633" cy="475529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 tooltip="Luray Caverns"/>
            <a:extLst>
              <a:ext uri="{FF2B5EF4-FFF2-40B4-BE49-F238E27FC236}">
                <a16:creationId xmlns:a16="http://schemas.microsoft.com/office/drawing/2014/main" id="{5A26219C-E33F-4D15-B9B9-354F075A98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1806" y="3811943"/>
            <a:ext cx="292633" cy="475529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 tooltip="Seneca Caverns"/>
            <a:extLst>
              <a:ext uri="{FF2B5EF4-FFF2-40B4-BE49-F238E27FC236}">
                <a16:creationId xmlns:a16="http://schemas.microsoft.com/office/drawing/2014/main" id="{8F734A5C-41A0-4373-BF8F-2225ACDC1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8859" y="2378267"/>
            <a:ext cx="292633" cy="475529"/>
          </a:xfrm>
          <a:prstGeom prst="rect">
            <a:avLst/>
          </a:prstGeom>
        </p:spPr>
      </p:pic>
      <p:pic>
        <p:nvPicPr>
          <p:cNvPr id="21" name="Picture 20">
            <a:hlinkClick r:id="rId9" action="ppaction://hlinksldjump" tooltip="Skyline Caverns"/>
            <a:extLst>
              <a:ext uri="{FF2B5EF4-FFF2-40B4-BE49-F238E27FC236}">
                <a16:creationId xmlns:a16="http://schemas.microsoft.com/office/drawing/2014/main" id="{7A7B6156-9D8C-4288-84E0-DE8074287D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4816" y="3796007"/>
            <a:ext cx="292633" cy="475529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 tooltip="Organ Cave"/>
            <a:extLst>
              <a:ext uri="{FF2B5EF4-FFF2-40B4-BE49-F238E27FC236}">
                <a16:creationId xmlns:a16="http://schemas.microsoft.com/office/drawing/2014/main" id="{CB947D48-42BA-43BB-8BE8-C68B9A8D30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1380" y="2705392"/>
            <a:ext cx="292633" cy="47552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 tooltip="Natural Bridge Caverns"/>
            <a:extLst>
              <a:ext uri="{FF2B5EF4-FFF2-40B4-BE49-F238E27FC236}">
                <a16:creationId xmlns:a16="http://schemas.microsoft.com/office/drawing/2014/main" id="{90688291-5575-4519-9E2D-17466DAC9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8612" y="4780059"/>
            <a:ext cx="292633" cy="475529"/>
          </a:xfrm>
          <a:prstGeom prst="rect">
            <a:avLst/>
          </a:prstGeom>
        </p:spPr>
      </p:pic>
      <p:pic>
        <p:nvPicPr>
          <p:cNvPr id="22" name="Picture 21">
            <a:hlinkClick r:id="rId9" action="ppaction://hlinksldjump" tooltip="Shenandoah Caverns"/>
            <a:extLst>
              <a:ext uri="{FF2B5EF4-FFF2-40B4-BE49-F238E27FC236}">
                <a16:creationId xmlns:a16="http://schemas.microsoft.com/office/drawing/2014/main" id="{F080F0D3-493B-405C-8D56-4B45D1CB64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4988" y="4040759"/>
            <a:ext cx="292633" cy="475529"/>
          </a:xfrm>
          <a:prstGeom prst="rect">
            <a:avLst/>
          </a:prstGeom>
        </p:spPr>
      </p:pic>
      <p:pic>
        <p:nvPicPr>
          <p:cNvPr id="27" name="Picture 26">
            <a:hlinkClick r:id="rId9" action="ppaction://hlinksldjump" tooltip="Walker Grotto"/>
            <a:extLst>
              <a:ext uri="{FF2B5EF4-FFF2-40B4-BE49-F238E27FC236}">
                <a16:creationId xmlns:a16="http://schemas.microsoft.com/office/drawing/2014/main" id="{73BA912E-A4C9-4D4D-B53E-03A4FC24C7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9583" y="6134143"/>
            <a:ext cx="292633" cy="475529"/>
          </a:xfrm>
          <a:prstGeom prst="rect">
            <a:avLst/>
          </a:prstGeom>
        </p:spPr>
      </p:pic>
      <p:pic>
        <p:nvPicPr>
          <p:cNvPr id="28" name="Picture 27">
            <a:hlinkClick r:id="rId9" action="ppaction://hlinksldjump" tooltip="Smoke Hole Caverns"/>
            <a:extLst>
              <a:ext uri="{FF2B5EF4-FFF2-40B4-BE49-F238E27FC236}">
                <a16:creationId xmlns:a16="http://schemas.microsoft.com/office/drawing/2014/main" id="{74E1231D-DBFE-4B62-80FE-779BB56CF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2295" y="2583997"/>
            <a:ext cx="292633" cy="4755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CB976E0-2DB3-462F-8D87-E3F92E99E5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7449" y="5105115"/>
            <a:ext cx="461556" cy="45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00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9317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Cave Exploring A - L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3" y="6103987"/>
            <a:ext cx="299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Cave Exploring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1CB5743-36D5-45E7-8724-63C079710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874563"/>
              </p:ext>
            </p:extLst>
          </p:nvPr>
        </p:nvGraphicFramePr>
        <p:xfrm>
          <a:off x="914116" y="717234"/>
          <a:ext cx="11277883" cy="4424607"/>
        </p:xfrm>
        <a:graphic>
          <a:graphicData uri="http://schemas.openxmlformats.org/drawingml/2006/table">
            <a:tbl>
              <a:tblPr/>
              <a:tblGrid>
                <a:gridCol w="3479928">
                  <a:extLst>
                    <a:ext uri="{9D8B030D-6E8A-4147-A177-3AD203B41FA5}">
                      <a16:colId xmlns:a16="http://schemas.microsoft.com/office/drawing/2014/main" val="2343769218"/>
                    </a:ext>
                  </a:extLst>
                </a:gridCol>
                <a:gridCol w="1851234">
                  <a:extLst>
                    <a:ext uri="{9D8B030D-6E8A-4147-A177-3AD203B41FA5}">
                      <a16:colId xmlns:a16="http://schemas.microsoft.com/office/drawing/2014/main" val="2293175845"/>
                    </a:ext>
                  </a:extLst>
                </a:gridCol>
                <a:gridCol w="5946721">
                  <a:extLst>
                    <a:ext uri="{9D8B030D-6E8A-4147-A177-3AD203B41FA5}">
                      <a16:colId xmlns:a16="http://schemas.microsoft.com/office/drawing/2014/main" val="2890875610"/>
                    </a:ext>
                  </a:extLst>
                </a:gridCol>
              </a:tblGrid>
              <a:tr h="4022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Incredible Caves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https://www.travelzoo.com/blog/15-incredible-caves-explore-america/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3285680"/>
                  </a:ext>
                </a:extLst>
              </a:tr>
              <a:tr h="4022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Baltimore Grotto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Baltimore, MD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http://caves.org/grotto/baltimore/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718475"/>
                  </a:ext>
                </a:extLst>
              </a:tr>
              <a:tr h="4022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Battlefield Area Troglodyte Society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Fredericksburg, VA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http://bats.caves.org/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9876626"/>
                  </a:ext>
                </a:extLst>
              </a:tr>
              <a:tr h="4022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Blue Ridge Grotto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Roanoke, VA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http://blueridgegrotto.org/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26812"/>
                  </a:ext>
                </a:extLst>
              </a:tr>
              <a:tr h="4022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Butler Cave Conservation Society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Staunton, VA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http://www.butlercave.org/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4522445"/>
                  </a:ext>
                </a:extLst>
              </a:tr>
              <a:tr h="4022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Dixie Caverns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Salem, VA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https://www.dixiecaverns.com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15611"/>
                  </a:ext>
                </a:extLst>
              </a:tr>
              <a:tr h="4022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Endless Caverns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Market, VA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http://endlesscaverns.com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082737"/>
                  </a:ext>
                </a:extLst>
              </a:tr>
              <a:tr h="4022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Front Royal Grotto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Front Royal, VA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/>
                        </a:rPr>
                        <a:t>http://frg.caves.org/about.html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255480"/>
                  </a:ext>
                </a:extLst>
              </a:tr>
              <a:tr h="4022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Grand Caverns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Grottoes, VA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3"/>
                        </a:rPr>
                        <a:t>https://www.grandcaverns.com/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572945"/>
                  </a:ext>
                </a:extLst>
              </a:tr>
              <a:tr h="4022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Lost World Caverns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Lewisburg, WV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4"/>
                        </a:rPr>
                        <a:t>https://www.lostworldcaverns.com/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2326028"/>
                  </a:ext>
                </a:extLst>
              </a:tr>
              <a:tr h="4022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Luray Caverns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Luray, VA</a:t>
                      </a: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5"/>
                        </a:rPr>
                        <a:t>https://luraycaverns.com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41" marR="8241" marT="82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194133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496AE3E-6130-4525-A0B4-A835817202DA}"/>
              </a:ext>
            </a:extLst>
          </p:cNvPr>
          <p:cNvSpPr txBox="1"/>
          <p:nvPr/>
        </p:nvSpPr>
        <p:spPr>
          <a:xfrm>
            <a:off x="833251" y="5247861"/>
            <a:ext cx="11260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en-US" sz="1600" dirty="0"/>
              <a:t>National Caves Association                            Nation-wide                  </a:t>
            </a:r>
            <a:r>
              <a:rPr lang="en-US" sz="1600" u="sng" dirty="0">
                <a:hlinkClick r:id="rId16"/>
              </a:rPr>
              <a:t>https://cavern.com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2820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Cave Exploring L-Z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3" y="6103987"/>
            <a:ext cx="299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Cave Exploring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AF4E361-5746-46BA-AD6A-0C1B5EC139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848930"/>
              </p:ext>
            </p:extLst>
          </p:nvPr>
        </p:nvGraphicFramePr>
        <p:xfrm>
          <a:off x="931977" y="175563"/>
          <a:ext cx="11260023" cy="4496869"/>
        </p:xfrm>
        <a:graphic>
          <a:graphicData uri="http://schemas.openxmlformats.org/drawingml/2006/table">
            <a:tbl>
              <a:tblPr/>
              <a:tblGrid>
                <a:gridCol w="3474417">
                  <a:extLst>
                    <a:ext uri="{9D8B030D-6E8A-4147-A177-3AD203B41FA5}">
                      <a16:colId xmlns:a16="http://schemas.microsoft.com/office/drawing/2014/main" val="1409042425"/>
                    </a:ext>
                  </a:extLst>
                </a:gridCol>
                <a:gridCol w="1649849">
                  <a:extLst>
                    <a:ext uri="{9D8B030D-6E8A-4147-A177-3AD203B41FA5}">
                      <a16:colId xmlns:a16="http://schemas.microsoft.com/office/drawing/2014/main" val="2711864345"/>
                    </a:ext>
                  </a:extLst>
                </a:gridCol>
                <a:gridCol w="6135757">
                  <a:extLst>
                    <a:ext uri="{9D8B030D-6E8A-4147-A177-3AD203B41FA5}">
                      <a16:colId xmlns:a16="http://schemas.microsoft.com/office/drawing/2014/main" val="3491273077"/>
                    </a:ext>
                  </a:extLst>
                </a:gridCol>
              </a:tblGrid>
              <a:tr h="402596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797530"/>
                  </a:ext>
                </a:extLst>
              </a:tr>
              <a:tr h="402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Natural Bridge Caverns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Natural Bridge, VA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https://www.naturalbridgeva.com/caverns.html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3977299"/>
                  </a:ext>
                </a:extLst>
              </a:tr>
              <a:tr h="402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Organ Cave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Organ Cave, WV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http://www.organcave.com/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4037743"/>
                  </a:ext>
                </a:extLst>
              </a:tr>
              <a:tr h="402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Seneca Caverns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Riverton, WV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https://www.senecacaverns.com/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7294422"/>
                  </a:ext>
                </a:extLst>
              </a:tr>
              <a:tr h="402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Shenandoah Caverns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Quicksburg, VA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https://shenandoahcaverns.com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5815071"/>
                  </a:ext>
                </a:extLst>
              </a:tr>
              <a:tr h="402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Skyline Caverns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Front Royal, VA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https://skylinecaverns.com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855504"/>
                  </a:ext>
                </a:extLst>
              </a:tr>
              <a:tr h="402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Smoke Hole Caverns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Cabin, WV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https://www.smokehole.com/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2962729"/>
                  </a:ext>
                </a:extLst>
              </a:tr>
              <a:tr h="685207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 Region of National Speleological Society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State-wide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http://var.caves.org/index.php/varmenu/grottosmenu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299780"/>
                  </a:ext>
                </a:extLst>
              </a:tr>
              <a:tr h="68520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Walker Grotto</a:t>
                      </a:r>
                    </a:p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Marion, VA</a:t>
                      </a:r>
                    </a:p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sng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/>
                        </a:rPr>
                        <a:t>https://walkergrotto.wordpress.com/</a:t>
                      </a:r>
                      <a:endParaRPr lang="en-US" sz="1600" u="sng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048571"/>
                  </a:ext>
                </a:extLst>
              </a:tr>
              <a:tr h="9946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1544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263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26508"/>
            <a:ext cx="9095182" cy="6044819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 tooltip="NROCKS Outdoor Adventures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477" y="2477940"/>
            <a:ext cx="292633" cy="475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899" y="26508"/>
            <a:ext cx="4200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Climbing/Repelling</a:t>
            </a:r>
          </a:p>
        </p:txBody>
      </p:sp>
      <p:sp>
        <p:nvSpPr>
          <p:cNvPr id="9" name="Action Button: Go Back or Previous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2" name="Picture 1">
            <a:hlinkClick r:id="rId3" action="ppaction://hlinksldjump" tooltip="Latitude climbing"/>
            <a:extLst>
              <a:ext uri="{FF2B5EF4-FFF2-40B4-BE49-F238E27FC236}">
                <a16:creationId xmlns:a16="http://schemas.microsoft.com/office/drawing/2014/main" id="{741396EA-A23C-4AEF-A1E9-8BA01844E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8392" y="2573387"/>
            <a:ext cx="292633" cy="475529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 tooltip="Latitude climbing"/>
            <a:extLst>
              <a:ext uri="{FF2B5EF4-FFF2-40B4-BE49-F238E27FC236}">
                <a16:creationId xmlns:a16="http://schemas.microsoft.com/office/drawing/2014/main" id="{0B985CEA-77A1-4B90-9F54-3F2F5F5E3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5527" y="2715705"/>
            <a:ext cx="292633" cy="475529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 tooltip="The Adventure Park at Virginia Aquarium"/>
            <a:extLst>
              <a:ext uri="{FF2B5EF4-FFF2-40B4-BE49-F238E27FC236}">
                <a16:creationId xmlns:a16="http://schemas.microsoft.com/office/drawing/2014/main" id="{8A6EFAF5-F791-4341-A98E-BA8F80330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600" y="2715706"/>
            <a:ext cx="292633" cy="475529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 tooltip="Virginia Beach Rock Gym"/>
            <a:extLst>
              <a:ext uri="{FF2B5EF4-FFF2-40B4-BE49-F238E27FC236}">
                <a16:creationId xmlns:a16="http://schemas.microsoft.com/office/drawing/2014/main" id="{2B3268EB-A113-4955-B175-8484B9C38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8160" y="2811152"/>
            <a:ext cx="292633" cy="4755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1" r="30126"/>
          <a:stretch/>
        </p:blipFill>
        <p:spPr>
          <a:xfrm>
            <a:off x="9114951" y="26508"/>
            <a:ext cx="3067397" cy="68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83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Climbing/Repelling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3" y="6103987"/>
            <a:ext cx="340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Climbing/Repelling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A5C4EF1-689A-4596-A451-4D3878FD7F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51373"/>
              </p:ext>
            </p:extLst>
          </p:nvPr>
        </p:nvGraphicFramePr>
        <p:xfrm>
          <a:off x="931977" y="569844"/>
          <a:ext cx="11260023" cy="3023945"/>
        </p:xfrm>
        <a:graphic>
          <a:graphicData uri="http://schemas.openxmlformats.org/drawingml/2006/table">
            <a:tbl>
              <a:tblPr/>
              <a:tblGrid>
                <a:gridCol w="3681587">
                  <a:extLst>
                    <a:ext uri="{9D8B030D-6E8A-4147-A177-3AD203B41FA5}">
                      <a16:colId xmlns:a16="http://schemas.microsoft.com/office/drawing/2014/main" val="1267270548"/>
                    </a:ext>
                  </a:extLst>
                </a:gridCol>
                <a:gridCol w="2184801">
                  <a:extLst>
                    <a:ext uri="{9D8B030D-6E8A-4147-A177-3AD203B41FA5}">
                      <a16:colId xmlns:a16="http://schemas.microsoft.com/office/drawing/2014/main" val="800554064"/>
                    </a:ext>
                  </a:extLst>
                </a:gridCol>
                <a:gridCol w="5393635">
                  <a:extLst>
                    <a:ext uri="{9D8B030D-6E8A-4147-A177-3AD203B41FA5}">
                      <a16:colId xmlns:a16="http://schemas.microsoft.com/office/drawing/2014/main" val="2698378174"/>
                    </a:ext>
                  </a:extLst>
                </a:gridCol>
              </a:tblGrid>
              <a:tr h="604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ACE Adventure Resort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OAK HILL, WV 25901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https://aceraft.com/adventures/adventures-on-land/ziplining/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442119"/>
                  </a:ext>
                </a:extLst>
              </a:tr>
              <a:tr h="604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 climbing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Norfolk,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https://latitudeclimbing.com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4725328"/>
                  </a:ext>
                </a:extLst>
              </a:tr>
              <a:tr h="604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NROCKS Outdoor Adventures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Circleville, WV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https://www.nrocks.com/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226734"/>
                  </a:ext>
                </a:extLst>
              </a:tr>
              <a:tr h="604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Adventure Park at Virginia Aquarium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 action="ppaction://hlinkfile"/>
                        </a:rPr>
                        <a:t>https://www.virginiabeachadventurepark.com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568958"/>
                  </a:ext>
                </a:extLst>
              </a:tr>
              <a:tr h="604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 Rock Gym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https://www.facebook.com/vbrockgym/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3585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68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26508"/>
            <a:ext cx="9095182" cy="6044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900" y="26508"/>
            <a:ext cx="402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Conservation</a:t>
            </a:r>
          </a:p>
        </p:txBody>
      </p:sp>
      <p:sp>
        <p:nvSpPr>
          <p:cNvPr id="9" name="Action Button: Go Back or Previous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1A594EE2-CB40-485A-8724-545BA8966D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90" y="1773269"/>
            <a:ext cx="1029136" cy="1029136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 tooltip="Project AWARE"/>
            <a:extLst>
              <a:ext uri="{FF2B5EF4-FFF2-40B4-BE49-F238E27FC236}">
                <a16:creationId xmlns:a16="http://schemas.microsoft.com/office/drawing/2014/main" id="{657F0D43-F060-4BAE-8EDD-0586A93A1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291" y="1861245"/>
            <a:ext cx="504333" cy="535948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 tooltip="Chesapeake"/>
            <a:extLst>
              <a:ext uri="{FF2B5EF4-FFF2-40B4-BE49-F238E27FC236}">
                <a16:creationId xmlns:a16="http://schemas.microsoft.com/office/drawing/2014/main" id="{4F39AECE-DC59-47D0-970E-79FF5358C7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8402" y="2747926"/>
            <a:ext cx="292633" cy="475529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 tooltip="VA Beach"/>
            <a:extLst>
              <a:ext uri="{FF2B5EF4-FFF2-40B4-BE49-F238E27FC236}">
                <a16:creationId xmlns:a16="http://schemas.microsoft.com/office/drawing/2014/main" id="{1C01C3A9-E5B6-4F7D-BDAC-8C42EAF0E6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3228" y="2843458"/>
            <a:ext cx="292633" cy="475529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 tooltip="Norfolk"/>
            <a:extLst>
              <a:ext uri="{FF2B5EF4-FFF2-40B4-BE49-F238E27FC236}">
                <a16:creationId xmlns:a16="http://schemas.microsoft.com/office/drawing/2014/main" id="{CEDF2A78-1E94-4A90-9D27-D1EC0E3BDA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4719" y="2684700"/>
            <a:ext cx="292633" cy="475529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sldjump" tooltip="Colonial Soil and Water Conservation District"/>
            <a:extLst>
              <a:ext uri="{FF2B5EF4-FFF2-40B4-BE49-F238E27FC236}">
                <a16:creationId xmlns:a16="http://schemas.microsoft.com/office/drawing/2014/main" id="{E40923FD-DD57-4CBF-9AD2-40D26D9CA1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9893" y="2481002"/>
            <a:ext cx="292633" cy="475529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 tooltip="Virginia Living Museum"/>
            <a:extLst>
              <a:ext uri="{FF2B5EF4-FFF2-40B4-BE49-F238E27FC236}">
                <a16:creationId xmlns:a16="http://schemas.microsoft.com/office/drawing/2014/main" id="{F74D5BF3-A81B-45B1-A9E7-936C6D2C7E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8843" y="2419771"/>
            <a:ext cx="292633" cy="475529"/>
          </a:xfrm>
          <a:prstGeom prst="rect">
            <a:avLst/>
          </a:prstGeom>
        </p:spPr>
      </p:pic>
      <p:pic>
        <p:nvPicPr>
          <p:cNvPr id="24" name="Picture 23">
            <a:hlinkClick r:id="rId5" action="ppaction://hlinksldjump" tooltip="James River Outdoor Coalition, Virginia Department of Game and Inland Fisheries"/>
            <a:extLst>
              <a:ext uri="{FF2B5EF4-FFF2-40B4-BE49-F238E27FC236}">
                <a16:creationId xmlns:a16="http://schemas.microsoft.com/office/drawing/2014/main" id="{11E45BA8-01B8-40AF-9B93-49B63166C9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9715" y="2684700"/>
            <a:ext cx="463336" cy="457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9" t="606" r="45744" b="-606"/>
          <a:stretch/>
        </p:blipFill>
        <p:spPr>
          <a:xfrm>
            <a:off x="9494422" y="16625"/>
            <a:ext cx="2689937" cy="686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51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Conservation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3" y="6103987"/>
            <a:ext cx="340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Conservation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0DDA68C-4A14-4A95-94AB-33CC7AAA4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197779"/>
              </p:ext>
            </p:extLst>
          </p:nvPr>
        </p:nvGraphicFramePr>
        <p:xfrm>
          <a:off x="1038979" y="525135"/>
          <a:ext cx="11329731" cy="3710063"/>
        </p:xfrm>
        <a:graphic>
          <a:graphicData uri="http://schemas.openxmlformats.org/drawingml/2006/table">
            <a:tbl>
              <a:tblPr/>
              <a:tblGrid>
                <a:gridCol w="4513682">
                  <a:extLst>
                    <a:ext uri="{9D8B030D-6E8A-4147-A177-3AD203B41FA5}">
                      <a16:colId xmlns:a16="http://schemas.microsoft.com/office/drawing/2014/main" val="915241318"/>
                    </a:ext>
                  </a:extLst>
                </a:gridCol>
                <a:gridCol w="2454447">
                  <a:extLst>
                    <a:ext uri="{9D8B030D-6E8A-4147-A177-3AD203B41FA5}">
                      <a16:colId xmlns:a16="http://schemas.microsoft.com/office/drawing/2014/main" val="3202746635"/>
                    </a:ext>
                  </a:extLst>
                </a:gridCol>
                <a:gridCol w="4361602">
                  <a:extLst>
                    <a:ext uri="{9D8B030D-6E8A-4147-A177-3AD203B41FA5}">
                      <a16:colId xmlns:a16="http://schemas.microsoft.com/office/drawing/2014/main" val="3079779229"/>
                    </a:ext>
                  </a:extLst>
                </a:gridCol>
              </a:tblGrid>
              <a:tr h="715447">
                <a:tc>
                  <a:txBody>
                    <a:bodyPr/>
                    <a:lstStyle/>
                    <a:p>
                      <a:pPr algn="l" fontAlgn="b"/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Colonial Soil and Water Conservation District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Williamsburg, VA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https://www.colonialswcd.net/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774461"/>
                  </a:ext>
                </a:extLst>
              </a:tr>
              <a:tr h="4793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Historic Virginia Land Conservancy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Williamsburg, VA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http://historicvirginialandconservancy.org/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9401093"/>
                  </a:ext>
                </a:extLst>
              </a:tr>
              <a:tr h="361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Izaak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Walton League of America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Gaithersburg, MD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https://www.iwla.org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69345"/>
                  </a:ext>
                </a:extLst>
              </a:tr>
              <a:tr h="4793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James River Outdoor Coalition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State-wide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https://jroc.net/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957131"/>
                  </a:ext>
                </a:extLst>
              </a:tr>
              <a:tr h="4573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 AWARE</a:t>
                      </a: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World-wide</a:t>
                      </a: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https://www.projectaware.org/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3713574"/>
                  </a:ext>
                </a:extLst>
              </a:tr>
              <a:tr h="3610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Department of Game and Inland Fisheries</a:t>
                      </a: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State-wide</a:t>
                      </a: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https://www.dgif.virginia.gov/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5673688"/>
                  </a:ext>
                </a:extLst>
              </a:tr>
              <a:tr h="361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Living Museum</a:t>
                      </a: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Newport News, VA</a:t>
                      </a: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https://thevlm.org/explore/conservation/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578207"/>
                  </a:ext>
                </a:extLst>
              </a:tr>
              <a:tr h="361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World-Wide Fund for Nature(WWF)</a:t>
                      </a: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World-wide</a:t>
                      </a: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/>
                        </a:rPr>
                        <a:t>https://www.worldwildlife.org/about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4226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7293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Conservation - VA Beach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3" y="6103987"/>
            <a:ext cx="340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Conservation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B035B03-38D6-41A0-AC52-E55D80CBF4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184678"/>
              </p:ext>
            </p:extLst>
          </p:nvPr>
        </p:nvGraphicFramePr>
        <p:xfrm>
          <a:off x="905347" y="565670"/>
          <a:ext cx="11061239" cy="4520169"/>
        </p:xfrm>
        <a:graphic>
          <a:graphicData uri="http://schemas.openxmlformats.org/drawingml/2006/table">
            <a:tbl>
              <a:tblPr/>
              <a:tblGrid>
                <a:gridCol w="2926223">
                  <a:extLst>
                    <a:ext uri="{9D8B030D-6E8A-4147-A177-3AD203B41FA5}">
                      <a16:colId xmlns:a16="http://schemas.microsoft.com/office/drawing/2014/main" val="2634510411"/>
                    </a:ext>
                  </a:extLst>
                </a:gridCol>
                <a:gridCol w="1685252">
                  <a:extLst>
                    <a:ext uri="{9D8B030D-6E8A-4147-A177-3AD203B41FA5}">
                      <a16:colId xmlns:a16="http://schemas.microsoft.com/office/drawing/2014/main" val="4272279490"/>
                    </a:ext>
                  </a:extLst>
                </a:gridCol>
                <a:gridCol w="6449764">
                  <a:extLst>
                    <a:ext uri="{9D8B030D-6E8A-4147-A177-3AD203B41FA5}">
                      <a16:colId xmlns:a16="http://schemas.microsoft.com/office/drawing/2014/main" val="3293933344"/>
                    </a:ext>
                  </a:extLst>
                </a:gridCol>
              </a:tblGrid>
              <a:tr h="50649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Back Bay National Wildlife Refuge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https://www.facebook.com/backbaynwr/about/?ref=page_internal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3452637"/>
                  </a:ext>
                </a:extLst>
              </a:tr>
              <a:tr h="60266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Chesapeake Bay Foundation-Brock </a:t>
                      </a:r>
                    </a:p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Environmental Center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https://www.cbf.org/about-cbf/locations/virginia/facilities/brock-environmental-center/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8557978"/>
                  </a:ext>
                </a:extLst>
              </a:tr>
              <a:tr h="3876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Friends of First Landing State Park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https://friendsoffirstlandingstatepark.com/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6577882"/>
                  </a:ext>
                </a:extLst>
              </a:tr>
              <a:tr h="3876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Friends of Indian River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http://www.friendsofindianriver.org/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595776"/>
                  </a:ext>
                </a:extLst>
              </a:tr>
              <a:tr h="340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Lynnhaven River Now</a:t>
                      </a: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https://www.lynnhavenrivernow.org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83557"/>
                  </a:ext>
                </a:extLst>
              </a:tr>
              <a:tr h="7567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 Beach Storm Water Quality Program</a:t>
                      </a: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https://www.vbgov.com/government/departments/public-works/surface-water-regulation/Pages/public-education-and-outreach.aspx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8249901"/>
                  </a:ext>
                </a:extLst>
              </a:tr>
              <a:tr h="25005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Aquarium</a:t>
                      </a: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https://www.virginiaaquarium.com/conserve/Pages/Conservation-in-Action.aspx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860909"/>
                  </a:ext>
                </a:extLst>
              </a:tr>
              <a:tr h="3876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Wildlife Response</a:t>
                      </a: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/>
                        </a:rPr>
                        <a:t>http://wildliferesponse.org/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764450"/>
                  </a:ext>
                </a:extLst>
              </a:tr>
              <a:tr h="27566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611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8410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Conservation - Norfolk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3" y="6103987"/>
            <a:ext cx="340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Conservation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B035B03-38D6-41A0-AC52-E55D80CBF4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687996"/>
              </p:ext>
            </p:extLst>
          </p:nvPr>
        </p:nvGraphicFramePr>
        <p:xfrm>
          <a:off x="808383" y="684558"/>
          <a:ext cx="11595651" cy="3793561"/>
        </p:xfrm>
        <a:graphic>
          <a:graphicData uri="http://schemas.openxmlformats.org/drawingml/2006/table">
            <a:tbl>
              <a:tblPr/>
              <a:tblGrid>
                <a:gridCol w="3535835">
                  <a:extLst>
                    <a:ext uri="{9D8B030D-6E8A-4147-A177-3AD203B41FA5}">
                      <a16:colId xmlns:a16="http://schemas.microsoft.com/office/drawing/2014/main" val="2634510411"/>
                    </a:ext>
                  </a:extLst>
                </a:gridCol>
                <a:gridCol w="1721676">
                  <a:extLst>
                    <a:ext uri="{9D8B030D-6E8A-4147-A177-3AD203B41FA5}">
                      <a16:colId xmlns:a16="http://schemas.microsoft.com/office/drawing/2014/main" val="4272279490"/>
                    </a:ext>
                  </a:extLst>
                </a:gridCol>
                <a:gridCol w="6338140">
                  <a:extLst>
                    <a:ext uri="{9D8B030D-6E8A-4147-A177-3AD203B41FA5}">
                      <a16:colId xmlns:a16="http://schemas.microsoft.com/office/drawing/2014/main" val="3293933344"/>
                    </a:ext>
                  </a:extLst>
                </a:gridCol>
              </a:tblGrid>
              <a:tr h="3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Cape Henry Audubon Society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Norfolk, VA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http://www.chasnorfolk.org/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3452637"/>
                  </a:ext>
                </a:extLst>
              </a:tr>
              <a:tr h="3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Elizabeth River Project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Norfolk, VA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https://elizabethriver.org/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8557978"/>
                  </a:ext>
                </a:extLst>
              </a:tr>
              <a:tr h="3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Friends of Norfolk Environment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Norfolk, VA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http://www.foneonline.org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6577882"/>
                  </a:ext>
                </a:extLst>
              </a:tr>
              <a:tr h="3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Tidewater Appalachian Trail Club</a:t>
                      </a: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Norfolk, VA</a:t>
                      </a: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https://www.tidewateratc.com/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595776"/>
                  </a:ext>
                </a:extLst>
              </a:tr>
              <a:tr h="384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Friends of Norfolk Environment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Norfolk, VA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http://www.foneonline.org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173"/>
                  </a:ext>
                </a:extLst>
              </a:tr>
              <a:tr h="37878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806611"/>
                  </a:ext>
                </a:extLst>
              </a:tr>
              <a:tr h="37878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83557"/>
                  </a:ext>
                </a:extLst>
              </a:tr>
              <a:tr h="37878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8249901"/>
                  </a:ext>
                </a:extLst>
              </a:tr>
              <a:tr h="37878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764450"/>
                  </a:ext>
                </a:extLst>
              </a:tr>
              <a:tr h="37878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611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190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Conservation - Chesapeake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3" y="6103987"/>
            <a:ext cx="340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Conservation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B035B03-38D6-41A0-AC52-E55D80CBF4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445667"/>
              </p:ext>
            </p:extLst>
          </p:nvPr>
        </p:nvGraphicFramePr>
        <p:xfrm>
          <a:off x="808384" y="817563"/>
          <a:ext cx="10550366" cy="4088688"/>
        </p:xfrm>
        <a:graphic>
          <a:graphicData uri="http://schemas.openxmlformats.org/drawingml/2006/table">
            <a:tbl>
              <a:tblPr/>
              <a:tblGrid>
                <a:gridCol w="3217099">
                  <a:extLst>
                    <a:ext uri="{9D8B030D-6E8A-4147-A177-3AD203B41FA5}">
                      <a16:colId xmlns:a16="http://schemas.microsoft.com/office/drawing/2014/main" val="2634510411"/>
                    </a:ext>
                  </a:extLst>
                </a:gridCol>
                <a:gridCol w="1566476">
                  <a:extLst>
                    <a:ext uri="{9D8B030D-6E8A-4147-A177-3AD203B41FA5}">
                      <a16:colId xmlns:a16="http://schemas.microsoft.com/office/drawing/2014/main" val="4272279490"/>
                    </a:ext>
                  </a:extLst>
                </a:gridCol>
                <a:gridCol w="5766791">
                  <a:extLst>
                    <a:ext uri="{9D8B030D-6E8A-4147-A177-3AD203B41FA5}">
                      <a16:colId xmlns:a16="http://schemas.microsoft.com/office/drawing/2014/main" val="3293933344"/>
                    </a:ext>
                  </a:extLst>
                </a:gridCol>
              </a:tblGrid>
              <a:tr h="3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Chesapeake Environment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Chesapeake, VA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http://www.cityofchesapeake.net/Residents/Chesapeake-s-Environment.htm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3452637"/>
                  </a:ext>
                </a:extLst>
              </a:tr>
              <a:tr h="3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Izaak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Walton League of America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Chesapeake, VA</a:t>
                      </a: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https://www.iwla.org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8557978"/>
                  </a:ext>
                </a:extLst>
              </a:tr>
              <a:tr h="3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Nature's Calling</a:t>
                      </a: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Chesapeake, VA</a:t>
                      </a: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https://www.facebook.com/VAnaturescalling/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6577882"/>
                  </a:ext>
                </a:extLst>
              </a:tr>
              <a:tr h="37878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595776"/>
                  </a:ext>
                </a:extLst>
              </a:tr>
              <a:tr h="56344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47" marR="7247" marT="7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173"/>
                  </a:ext>
                </a:extLst>
              </a:tr>
              <a:tr h="37878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806611"/>
                  </a:ext>
                </a:extLst>
              </a:tr>
              <a:tr h="37878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83557"/>
                  </a:ext>
                </a:extLst>
              </a:tr>
              <a:tr h="37878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8249901"/>
                  </a:ext>
                </a:extLst>
              </a:tr>
              <a:tr h="37878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764450"/>
                  </a:ext>
                </a:extLst>
              </a:tr>
              <a:tr h="37878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91" marR="7891" marT="7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611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684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568" y="1982560"/>
            <a:ext cx="3556004" cy="327710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5F2446E-6BD2-41C8-8D8E-8D8F06D203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-117139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7899" y="359174"/>
            <a:ext cx="35560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Tidewater Council Powder Horn</a:t>
            </a:r>
          </a:p>
          <a:p>
            <a:pPr algn="ctr"/>
            <a:r>
              <a:rPr lang="en-US" sz="3600" dirty="0"/>
              <a:t>Resource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5836" y="136866"/>
            <a:ext cx="1953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 action="ppaction://hlinksldjump"/>
              </a:rPr>
              <a:t>Astronomy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75836" y="700338"/>
            <a:ext cx="1953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 action="ppaction://hlinksldjump"/>
              </a:rPr>
              <a:t>Backpacking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5836" y="1263810"/>
            <a:ext cx="206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 action="ppaction://hlinksldjump"/>
              </a:rPr>
              <a:t>Camping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75836" y="1827282"/>
            <a:ext cx="1953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 action="ppaction://hlinksldjump"/>
              </a:rPr>
              <a:t>Cave</a:t>
            </a:r>
            <a:r>
              <a:rPr lang="en-US" dirty="0"/>
              <a:t> </a:t>
            </a:r>
            <a:r>
              <a:rPr lang="en-US" dirty="0">
                <a:hlinkClick r:id="rId7" action="ppaction://hlinksldjump"/>
              </a:rPr>
              <a:t>Exploring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75836" y="4644642"/>
            <a:ext cx="254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8" action="ppaction://hlinksldjump"/>
              </a:rPr>
              <a:t>Ecology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75836" y="2390754"/>
            <a:ext cx="2137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9" action="ppaction://hlinksldjump"/>
              </a:rPr>
              <a:t>Climbing/Rappelling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75836" y="2954226"/>
            <a:ext cx="246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0" action="ppaction://hlinksldjump"/>
              </a:rPr>
              <a:t>Conservation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75836" y="4081170"/>
            <a:ext cx="2469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1" action="ppaction://hlinksldjump"/>
              </a:rPr>
              <a:t>Cycling/Mountain</a:t>
            </a:r>
            <a:r>
              <a:rPr lang="en-US" dirty="0"/>
              <a:t> </a:t>
            </a:r>
            <a:r>
              <a:rPr lang="en-US" dirty="0">
                <a:hlinkClick r:id="rId11" action="ppaction://hlinksldjump"/>
              </a:rPr>
              <a:t>Biking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75836" y="5208114"/>
            <a:ext cx="254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2" action="ppaction://hlinksldjump"/>
              </a:rPr>
              <a:t>Emergency Preparedness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75836" y="5771586"/>
            <a:ext cx="1953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3" action="ppaction://hlinksldjump"/>
              </a:rPr>
              <a:t>Equestrian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75836" y="6335055"/>
            <a:ext cx="213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4" action="ppaction://hlinksldjump"/>
              </a:rPr>
              <a:t>Expedition Planning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063288" y="138692"/>
            <a:ext cx="1953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5" action="ppaction://hlinksldjump"/>
              </a:rPr>
              <a:t>Fishing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063288" y="705313"/>
            <a:ext cx="254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6" action="ppaction://hlinksldjump"/>
              </a:rPr>
              <a:t>Geocaching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063288" y="1271934"/>
            <a:ext cx="254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7" action="ppaction://hlinksldjump"/>
              </a:rPr>
              <a:t>Hiking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063288" y="1838555"/>
            <a:ext cx="254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8" action="ppaction://hlinksldjump"/>
              </a:rPr>
              <a:t>Orienteering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063288" y="2405176"/>
            <a:ext cx="254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9" action="ppaction://hlinksldjump"/>
              </a:rPr>
              <a:t>Outdoor Ethics/LNT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9063288" y="2971797"/>
            <a:ext cx="254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0" action="ppaction://hlinksldjump"/>
              </a:rPr>
              <a:t>Paddle Sports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9063288" y="3538418"/>
            <a:ext cx="274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1" action="ppaction://hlinksldjump"/>
              </a:rPr>
              <a:t>Sailing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9063288" y="4105039"/>
            <a:ext cx="254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2" action="ppaction://hlinksldjump"/>
              </a:rPr>
              <a:t>Scuba and/or Snorkeling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9063288" y="4671660"/>
            <a:ext cx="254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3" action="ppaction://hlinksldjump"/>
              </a:rPr>
              <a:t>Shooting Sports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063288" y="5238281"/>
            <a:ext cx="3108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4" action="ppaction://hlinksldjump"/>
              </a:rPr>
              <a:t>Whitewater Rafting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9063288" y="5804902"/>
            <a:ext cx="254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5" action="ppaction://hlinksldjump"/>
              </a:rPr>
              <a:t>Wilderness Survival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9063288" y="6371528"/>
            <a:ext cx="254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6" action="ppaction://hlinksldjump"/>
              </a:rPr>
              <a:t>Winter Sports</a:t>
            </a:r>
            <a:endParaRPr lang="en-US" dirty="0"/>
          </a:p>
        </p:txBody>
      </p:sp>
      <p:pic>
        <p:nvPicPr>
          <p:cNvPr id="57" name="Picture 56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160" y="4064397"/>
            <a:ext cx="450540" cy="45054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28EDAF28-FA5D-4545-9D62-06304864EB03}"/>
              </a:ext>
            </a:extLst>
          </p:cNvPr>
          <p:cNvSpPr txBox="1"/>
          <p:nvPr/>
        </p:nvSpPr>
        <p:spPr>
          <a:xfrm>
            <a:off x="975836" y="3517698"/>
            <a:ext cx="2469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8" action="ppaction://hlinksldjump"/>
              </a:rPr>
              <a:t>C.O.P.E.</a:t>
            </a:r>
            <a:endParaRPr lang="en-US" dirty="0"/>
          </a:p>
        </p:txBody>
      </p:sp>
      <p:pic>
        <p:nvPicPr>
          <p:cNvPr id="66" name="Picture 65" descr="A close up of a logo&#10;&#10;Description automatically generated">
            <a:hlinkClick r:id="rId26" action="ppaction://hlinksldjump"/>
            <a:extLst>
              <a:ext uri="{FF2B5EF4-FFF2-40B4-BE49-F238E27FC236}">
                <a16:creationId xmlns:a16="http://schemas.microsoft.com/office/drawing/2014/main" id="{4C269E21-CA0D-42DA-BB33-894DEF26E486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3152" y="6220347"/>
            <a:ext cx="436175" cy="523788"/>
          </a:xfrm>
          <a:prstGeom prst="rect">
            <a:avLst/>
          </a:prstGeom>
        </p:spPr>
      </p:pic>
      <p:pic>
        <p:nvPicPr>
          <p:cNvPr id="69" name="Picture 68">
            <a:hlinkClick r:id="rId15" action="ppaction://hlinksldjump"/>
            <a:extLst>
              <a:ext uri="{FF2B5EF4-FFF2-40B4-BE49-F238E27FC236}">
                <a16:creationId xmlns:a16="http://schemas.microsoft.com/office/drawing/2014/main" id="{F56D2E2F-B765-4804-BCB5-BB9E86E561A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463734" y="139391"/>
            <a:ext cx="566977" cy="402371"/>
          </a:xfrm>
          <a:prstGeom prst="rect">
            <a:avLst/>
          </a:prstGeom>
        </p:spPr>
      </p:pic>
      <p:pic>
        <p:nvPicPr>
          <p:cNvPr id="85" name="Picture 84">
            <a:hlinkClick r:id="rId17" action="ppaction://hlinksldjump"/>
            <a:extLst>
              <a:ext uri="{FF2B5EF4-FFF2-40B4-BE49-F238E27FC236}">
                <a16:creationId xmlns:a16="http://schemas.microsoft.com/office/drawing/2014/main" id="{6DC7969A-A754-4D3C-A144-356A2FD77D96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726" y="1137195"/>
            <a:ext cx="701784" cy="625915"/>
          </a:xfrm>
          <a:prstGeom prst="rect">
            <a:avLst/>
          </a:prstGeom>
        </p:spPr>
      </p:pic>
      <p:pic>
        <p:nvPicPr>
          <p:cNvPr id="89" name="Picture 88" descr="A picture containing clock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397CABCC-9D16-458F-B686-DD7BB48E466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169" y="1787261"/>
            <a:ext cx="420626" cy="420626"/>
          </a:xfrm>
          <a:prstGeom prst="rect">
            <a:avLst/>
          </a:prstGeom>
        </p:spPr>
      </p:pic>
      <p:pic>
        <p:nvPicPr>
          <p:cNvPr id="93" name="Picture 92" descr="A close up of a logo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D7934AEC-4DE8-401B-A268-FCDECEB6FD8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42" y="5208114"/>
            <a:ext cx="844170" cy="385504"/>
          </a:xfrm>
          <a:prstGeom prst="rect">
            <a:avLst/>
          </a:prstGeom>
        </p:spPr>
      </p:pic>
      <p:pic>
        <p:nvPicPr>
          <p:cNvPr id="99" name="Picture 98" descr="A picture containing clock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A4B5B49F-EB3D-48F1-B620-87658BB6156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074" y="661252"/>
            <a:ext cx="420626" cy="420626"/>
          </a:xfrm>
          <a:prstGeom prst="rect">
            <a:avLst/>
          </a:prstGeom>
        </p:spPr>
      </p:pic>
      <p:pic>
        <p:nvPicPr>
          <p:cNvPr id="101" name="Picture 100" descr="A close up of a logo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F7CAA044-98B2-46A4-9E4C-F446CB7AEEF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158" y="2827049"/>
            <a:ext cx="528458" cy="536846"/>
          </a:xfrm>
          <a:prstGeom prst="rect">
            <a:avLst/>
          </a:prstGeom>
        </p:spPr>
      </p:pic>
      <p:pic>
        <p:nvPicPr>
          <p:cNvPr id="103" name="Picture 102" descr="A close up of a logo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74BFC88F-74FB-4859-A3FF-4FDBB0DFF9C3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734" y="3377789"/>
            <a:ext cx="566977" cy="529179"/>
          </a:xfrm>
          <a:prstGeom prst="rect">
            <a:avLst/>
          </a:prstGeom>
        </p:spPr>
      </p:pic>
      <p:pic>
        <p:nvPicPr>
          <p:cNvPr id="107" name="Picture 106" descr="A close up of a logo&#10;&#10;Description automatically generated">
            <a:hlinkClick r:id="rId23" action="ppaction://hlinksldjump"/>
            <a:extLst>
              <a:ext uri="{FF2B5EF4-FFF2-40B4-BE49-F238E27FC236}">
                <a16:creationId xmlns:a16="http://schemas.microsoft.com/office/drawing/2014/main" id="{70455E0D-211D-4A90-A0AD-BD162564810F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586" y="4639475"/>
            <a:ext cx="443913" cy="443913"/>
          </a:xfrm>
          <a:prstGeom prst="rect">
            <a:avLst/>
          </a:prstGeom>
        </p:spPr>
      </p:pic>
      <p:pic>
        <p:nvPicPr>
          <p:cNvPr id="109" name="Picture 108" descr="A close up of a logo&#10;&#10;Description automatically generated">
            <a:hlinkClick r:id="rId25" action="ppaction://hlinksldjump"/>
            <a:extLst>
              <a:ext uri="{FF2B5EF4-FFF2-40B4-BE49-F238E27FC236}">
                <a16:creationId xmlns:a16="http://schemas.microsoft.com/office/drawing/2014/main" id="{D2474A82-34FE-4DAA-97F2-CBC40502D3B5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547" y="5718343"/>
            <a:ext cx="457959" cy="457959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85" y="52027"/>
            <a:ext cx="407242" cy="407242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88" y="2380707"/>
            <a:ext cx="522327" cy="522327"/>
          </a:xfrm>
          <a:prstGeom prst="rect">
            <a:avLst/>
          </a:prstGeom>
        </p:spPr>
      </p:pic>
      <p:pic>
        <p:nvPicPr>
          <p:cNvPr id="35" name="Picture 3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4" y="3010757"/>
            <a:ext cx="358649" cy="358649"/>
          </a:xfrm>
          <a:prstGeom prst="rect">
            <a:avLst/>
          </a:prstGeom>
        </p:spPr>
      </p:pic>
      <p:pic>
        <p:nvPicPr>
          <p:cNvPr id="38" name="Picture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4" y="4035526"/>
            <a:ext cx="422343" cy="422343"/>
          </a:xfrm>
          <a:prstGeom prst="rect">
            <a:avLst/>
          </a:prstGeom>
        </p:spPr>
      </p:pic>
      <p:pic>
        <p:nvPicPr>
          <p:cNvPr id="39" name="Picture 3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1" y="5728670"/>
            <a:ext cx="410349" cy="410349"/>
          </a:xfrm>
          <a:prstGeom prst="rect">
            <a:avLst/>
          </a:prstGeom>
        </p:spPr>
      </p:pic>
      <p:pic>
        <p:nvPicPr>
          <p:cNvPr id="40" name="Picture 39" descr="A close up of a logo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529029F3-DF4A-43A4-A61B-FD7A3A1F79E7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7" y="1194697"/>
            <a:ext cx="445974" cy="445974"/>
          </a:xfrm>
          <a:prstGeom prst="rect">
            <a:avLst/>
          </a:prstGeom>
        </p:spPr>
      </p:pic>
      <p:pic>
        <p:nvPicPr>
          <p:cNvPr id="72" name="Picture 71" descr="A close up of a logo&#10;&#10;Description automatically generated">
            <a:hlinkClick r:id="rId28" action="ppaction://hlinksldjump"/>
            <a:extLst>
              <a:ext uri="{FF2B5EF4-FFF2-40B4-BE49-F238E27FC236}">
                <a16:creationId xmlns:a16="http://schemas.microsoft.com/office/drawing/2014/main" id="{ED656D81-B6EB-43CC-BE6E-D63F7F87A3BE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82" y="3534330"/>
            <a:ext cx="514525" cy="290425"/>
          </a:xfrm>
          <a:prstGeom prst="rect">
            <a:avLst/>
          </a:prstGeom>
        </p:spPr>
      </p:pic>
      <p:pic>
        <p:nvPicPr>
          <p:cNvPr id="75" name="Picture 74">
            <a:hlinkClick r:id="rId5" action="ppaction://hlinksldjump"/>
            <a:extLst>
              <a:ext uri="{FF2B5EF4-FFF2-40B4-BE49-F238E27FC236}">
                <a16:creationId xmlns:a16="http://schemas.microsoft.com/office/drawing/2014/main" id="{F59A4D4D-F3F7-4FC7-9C78-B7DBF763BF9A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84102" y="533787"/>
            <a:ext cx="542591" cy="542591"/>
          </a:xfrm>
          <a:prstGeom prst="rect">
            <a:avLst/>
          </a:prstGeom>
        </p:spPr>
      </p:pic>
      <p:pic>
        <p:nvPicPr>
          <p:cNvPr id="83" name="Picture 82" descr="A picture containing sitting, table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D05595F4-148F-49C2-8BEF-82A1232A5C42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5" y="4584982"/>
            <a:ext cx="442136" cy="442136"/>
          </a:xfrm>
          <a:prstGeom prst="rect">
            <a:avLst/>
          </a:prstGeom>
        </p:spPr>
      </p:pic>
      <p:pic>
        <p:nvPicPr>
          <p:cNvPr id="87" name="Picture 86" descr="A close up of a logo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BFDE6B6C-3257-498C-8602-561A9F23564E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05" y="6229584"/>
            <a:ext cx="374718" cy="383194"/>
          </a:xfrm>
          <a:prstGeom prst="rect">
            <a:avLst/>
          </a:prstGeom>
        </p:spPr>
      </p:pic>
      <p:pic>
        <p:nvPicPr>
          <p:cNvPr id="97" name="Picture 96" descr="A close up of a watch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BFB3C9E7-264F-4460-B26F-D39682ED2205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53" y="1803718"/>
            <a:ext cx="441058" cy="441058"/>
          </a:xfrm>
          <a:prstGeom prst="rect">
            <a:avLst/>
          </a:prstGeom>
        </p:spPr>
      </p:pic>
      <p:pic>
        <p:nvPicPr>
          <p:cNvPr id="113" name="Picture 112" descr="A picture containing computer, light&#10;&#10;Description automatically generated">
            <a:hlinkClick r:id="rId50" action="ppaction://hlinksldjump" tooltip="MENU"/>
            <a:extLst>
              <a:ext uri="{FF2B5EF4-FFF2-40B4-BE49-F238E27FC236}">
                <a16:creationId xmlns:a16="http://schemas.microsoft.com/office/drawing/2014/main" id="{29C1E625-9F09-4E7D-A803-93FBBA9FBBB7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016" y="10922"/>
            <a:ext cx="549472" cy="549472"/>
          </a:xfrm>
          <a:prstGeom prst="rect">
            <a:avLst/>
          </a:prstGeom>
        </p:spPr>
      </p:pic>
      <p:pic>
        <p:nvPicPr>
          <p:cNvPr id="6" name="Picture 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8617863" y="2276362"/>
            <a:ext cx="377985" cy="54259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4" y="5203377"/>
            <a:ext cx="378806" cy="3788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70021" y="5989568"/>
            <a:ext cx="2507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4" action="ppaction://hlinksldjump"/>
              </a:rPr>
              <a:t>Adaptive Programs</a:t>
            </a:r>
            <a:endParaRPr lang="en-US" dirty="0"/>
          </a:p>
        </p:txBody>
      </p:sp>
      <p:pic>
        <p:nvPicPr>
          <p:cNvPr id="43" name="Picture 42">
            <a:hlinkClick r:id="rId54" action="ppaction://hlinksldjump"/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26" y="5922182"/>
            <a:ext cx="760887" cy="49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86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26508"/>
            <a:ext cx="9095182" cy="6044819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 tooltip="Sandy River Outdoor Adventures           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171" y="2712560"/>
            <a:ext cx="292633" cy="475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899" y="26508"/>
            <a:ext cx="5857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C.O.P.E</a:t>
            </a:r>
          </a:p>
        </p:txBody>
      </p:sp>
      <p:sp>
        <p:nvSpPr>
          <p:cNvPr id="9" name="Action Button: Go Back or Previous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2" r="31468"/>
          <a:stretch/>
        </p:blipFill>
        <p:spPr>
          <a:xfrm>
            <a:off x="9623367" y="0"/>
            <a:ext cx="2568633" cy="6858000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 tooltip="River rides Adventure Park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4547" y="2491529"/>
            <a:ext cx="292633" cy="475529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 tooltip="Navitat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4817" y="2968175"/>
            <a:ext cx="292633" cy="475529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 tooltip="Mega Cavern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5561" y="2811152"/>
            <a:ext cx="292633" cy="475529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 tooltip="Highlands Aerial Park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5976" y="2968175"/>
            <a:ext cx="292633" cy="475529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 tooltip="Go Ap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4318" y="2811152"/>
            <a:ext cx="292633" cy="475529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 tooltip="Fun Spot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2598" y="3445939"/>
            <a:ext cx="292633" cy="475529"/>
          </a:xfrm>
          <a:prstGeom prst="rect">
            <a:avLst/>
          </a:prstGeom>
        </p:spPr>
      </p:pic>
      <p:pic>
        <p:nvPicPr>
          <p:cNvPr id="15" name="Picture 14">
            <a:hlinkClick r:id="rId3" action="ppaction://hlinksldjump" tooltip="Nags Head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4049" y="3048917"/>
            <a:ext cx="292633" cy="475529"/>
          </a:xfrm>
          <a:prstGeom prst="rect">
            <a:avLst/>
          </a:prstGeom>
        </p:spPr>
      </p:pic>
      <p:pic>
        <p:nvPicPr>
          <p:cNvPr id="16" name="Picture 15">
            <a:hlinkClick r:id="rId3" action="ppaction://hlinksldjump" tooltip="Lake Lure, NC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5538" y="2968176"/>
            <a:ext cx="292633" cy="475529"/>
          </a:xfrm>
          <a:prstGeom prst="rect">
            <a:avLst/>
          </a:prstGeom>
        </p:spPr>
      </p:pic>
      <p:pic>
        <p:nvPicPr>
          <p:cNvPr id="17" name="Picture 16">
            <a:hlinkClick r:id="rId3" action="ppaction://hlinksldjump" tooltip="Treetop Zoofari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4218" y="2692270"/>
            <a:ext cx="292633" cy="475529"/>
          </a:xfrm>
          <a:prstGeom prst="rect">
            <a:avLst/>
          </a:prstGeom>
        </p:spPr>
      </p:pic>
      <p:pic>
        <p:nvPicPr>
          <p:cNvPr id="18" name="Picture 17">
            <a:hlinkClick r:id="rId3" action="ppaction://hlinksldjump" tooltip="The Edg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4545" y="2309177"/>
            <a:ext cx="292633" cy="475529"/>
          </a:xfrm>
          <a:prstGeom prst="rect">
            <a:avLst/>
          </a:prstGeom>
        </p:spPr>
      </p:pic>
      <p:pic>
        <p:nvPicPr>
          <p:cNvPr id="19" name="Picture 18">
            <a:hlinkClick r:id="rId3" action="ppaction://hlinksldjump" tooltip="The Adventure Park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1557" y="2847638"/>
            <a:ext cx="292633" cy="475529"/>
          </a:xfrm>
          <a:prstGeom prst="rect">
            <a:avLst/>
          </a:prstGeom>
        </p:spPr>
      </p:pic>
      <p:pic>
        <p:nvPicPr>
          <p:cNvPr id="20" name="Picture 19">
            <a:hlinkClick r:id="rId3" action="ppaction://hlinksldjump" tooltip="Terrapin Adventures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8825" y="2282731"/>
            <a:ext cx="292633" cy="475529"/>
          </a:xfrm>
          <a:prstGeom prst="rect">
            <a:avLst/>
          </a:prstGeom>
        </p:spPr>
      </p:pic>
      <p:pic>
        <p:nvPicPr>
          <p:cNvPr id="21" name="Picture 20">
            <a:hlinkClick r:id="rId3" action="ppaction://hlinksldjump" tooltip="Summit Ropes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0345" y="2428059"/>
            <a:ext cx="292633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68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C.O.P.E.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3" y="6103987"/>
            <a:ext cx="340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Cope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565484"/>
              </p:ext>
            </p:extLst>
          </p:nvPr>
        </p:nvGraphicFramePr>
        <p:xfrm>
          <a:off x="931977" y="858577"/>
          <a:ext cx="9918700" cy="2693670"/>
        </p:xfrm>
        <a:graphic>
          <a:graphicData uri="http://schemas.openxmlformats.org/drawingml/2006/table">
            <a:tbl>
              <a:tblPr/>
              <a:tblGrid>
                <a:gridCol w="2171005">
                  <a:extLst>
                    <a:ext uri="{9D8B030D-6E8A-4147-A177-3AD203B41FA5}">
                      <a16:colId xmlns:a16="http://schemas.microsoft.com/office/drawing/2014/main" val="3804401293"/>
                    </a:ext>
                  </a:extLst>
                </a:gridCol>
                <a:gridCol w="1320377">
                  <a:extLst>
                    <a:ext uri="{9D8B030D-6E8A-4147-A177-3AD203B41FA5}">
                      <a16:colId xmlns:a16="http://schemas.microsoft.com/office/drawing/2014/main" val="3961672844"/>
                    </a:ext>
                  </a:extLst>
                </a:gridCol>
                <a:gridCol w="6427318">
                  <a:extLst>
                    <a:ext uri="{9D8B030D-6E8A-4147-A177-3AD203B41FA5}">
                      <a16:colId xmlns:a16="http://schemas.microsoft.com/office/drawing/2014/main" val="259974563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Boulderline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Lake Lure, NC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http://boulderlinezip.com/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9258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First Flight Adventure Park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Nags Head, NC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https://www.firstflightadventurepark.com/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8931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Fun Spot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Hartwell, GA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https://www.funspot.com/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66700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Go Ape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Williamsburg, VA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8"/>
                        </a:rPr>
                        <a:t>https://www.goape.com/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22015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Highlands Aerial Park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Scaly Mountain, NC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9"/>
                        </a:rPr>
                        <a:t>https://www.highlandsaerialpark.com/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4203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Mega Cavern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Louisville, KY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0"/>
                        </a:rPr>
                        <a:t>https://louisvillemegacavern.com/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54100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Navitat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Ashville, NC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1"/>
                        </a:rPr>
                        <a:t>https://navitat.com/asheville-nc/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7721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River Rides Adventure Park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Harpers Ferry, WV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2"/>
                        </a:rPr>
                        <a:t>https://www.riverriders.com/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38036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Sandy River Outdoor Adventures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Rice, VA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3"/>
                        </a:rPr>
                        <a:t>https://www.sandyriveroutdooradventures.com/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1670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Summit Ropes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Sterling, VA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4"/>
                        </a:rPr>
                        <a:t>https://www.summitropes.com/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46449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Terrapin Adventures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Savage, MD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5"/>
                        </a:rPr>
                        <a:t>https://www.terrapinadventures.com/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72384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The Adventure Park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Virginia Beach, VA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6"/>
                        </a:rPr>
                        <a:t>https://myadventurepark.com/location/virginia-beach-va/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008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The Edge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Manassas, VA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7"/>
                        </a:rPr>
                        <a:t>https://edge.gmu.edu/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71092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Treetop Zoofari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Richmond, VA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8"/>
                        </a:rPr>
                        <a:t>http://treetopzoofari.com/</a:t>
                      </a:r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461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0752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26508"/>
            <a:ext cx="9095182" cy="6044819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 tooltip="Conte's Bike Shop, Fat Frogs Bike &amp; Fitness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283" y="2868106"/>
            <a:ext cx="292633" cy="475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899" y="26508"/>
            <a:ext cx="5857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Cycling/Mountain Biking</a:t>
            </a:r>
          </a:p>
        </p:txBody>
      </p:sp>
      <p:sp>
        <p:nvSpPr>
          <p:cNvPr id="9" name="Action Button: Go Back or Previous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2" name="Picture 1">
            <a:hlinkClick r:id="rId3" action="ppaction://hlinksldjump" tooltip="Biking in Virginia, Cycling VA, Mountain Biking in Virginia"/>
            <a:extLst>
              <a:ext uri="{FF2B5EF4-FFF2-40B4-BE49-F238E27FC236}">
                <a16:creationId xmlns:a16="http://schemas.microsoft.com/office/drawing/2014/main" id="{503A2954-46A3-4E3E-B946-031E62DC5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1597" y="2689740"/>
            <a:ext cx="463336" cy="45724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 tooltip="Carolina Tailwinds"/>
            <a:extLst>
              <a:ext uri="{FF2B5EF4-FFF2-40B4-BE49-F238E27FC236}">
                <a16:creationId xmlns:a16="http://schemas.microsoft.com/office/drawing/2014/main" id="{09856101-CC68-44B9-A958-757682FD0A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8251" y="3055167"/>
            <a:ext cx="463336" cy="459199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 tooltip="East Coast Bicycling"/>
            <a:extLst>
              <a:ext uri="{FF2B5EF4-FFF2-40B4-BE49-F238E27FC236}">
                <a16:creationId xmlns:a16="http://schemas.microsoft.com/office/drawing/2014/main" id="{D4AC133A-8EEF-4068-A399-B24136039B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9919" y="2712560"/>
            <a:ext cx="292633" cy="475529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 tooltip="Virginia Capital Trail"/>
            <a:extLst>
              <a:ext uri="{FF2B5EF4-FFF2-40B4-BE49-F238E27FC236}">
                <a16:creationId xmlns:a16="http://schemas.microsoft.com/office/drawing/2014/main" id="{8609B344-DD18-4A9C-96FD-15EA9A47CF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0714" y="2630341"/>
            <a:ext cx="292633" cy="4755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84FCAD-955E-4BA3-AB4B-15741DA2B9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753" y="1803833"/>
            <a:ext cx="1030313" cy="1030313"/>
          </a:xfrm>
          <a:prstGeom prst="rect">
            <a:avLst/>
          </a:prstGeom>
        </p:spPr>
      </p:pic>
      <p:pic>
        <p:nvPicPr>
          <p:cNvPr id="15" name="Picture 14">
            <a:hlinkClick r:id="rId3" action="ppaction://hlinksldjump" tooltip="REI"/>
            <a:extLst>
              <a:ext uri="{FF2B5EF4-FFF2-40B4-BE49-F238E27FC236}">
                <a16:creationId xmlns:a16="http://schemas.microsoft.com/office/drawing/2014/main" id="{B89C2978-DDA9-400C-ACFD-CE7D80B278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5903" y="1911023"/>
            <a:ext cx="506012" cy="5364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B338B4-ECB5-4CF8-BBB3-61FFF5C886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9238" y="2091762"/>
            <a:ext cx="542591" cy="957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36109" r="30671"/>
          <a:stretch/>
        </p:blipFill>
        <p:spPr>
          <a:xfrm>
            <a:off x="9159276" y="0"/>
            <a:ext cx="3025833" cy="68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98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Cycling/Mountain Biking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2" y="6103987"/>
            <a:ext cx="393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Cycling/Mountain Biking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6BDFCD-E651-477F-8A40-289C3E302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643412"/>
              </p:ext>
            </p:extLst>
          </p:nvPr>
        </p:nvGraphicFramePr>
        <p:xfrm>
          <a:off x="931977" y="667161"/>
          <a:ext cx="11131825" cy="4378223"/>
        </p:xfrm>
        <a:graphic>
          <a:graphicData uri="http://schemas.openxmlformats.org/drawingml/2006/table">
            <a:tbl>
              <a:tblPr/>
              <a:tblGrid>
                <a:gridCol w="2434075">
                  <a:extLst>
                    <a:ext uri="{9D8B030D-6E8A-4147-A177-3AD203B41FA5}">
                      <a16:colId xmlns:a16="http://schemas.microsoft.com/office/drawing/2014/main" val="296180245"/>
                    </a:ext>
                  </a:extLst>
                </a:gridCol>
                <a:gridCol w="1669774">
                  <a:extLst>
                    <a:ext uri="{9D8B030D-6E8A-4147-A177-3AD203B41FA5}">
                      <a16:colId xmlns:a16="http://schemas.microsoft.com/office/drawing/2014/main" val="4134272542"/>
                    </a:ext>
                  </a:extLst>
                </a:gridCol>
                <a:gridCol w="7027976">
                  <a:extLst>
                    <a:ext uri="{9D8B030D-6E8A-4147-A177-3AD203B41FA5}">
                      <a16:colId xmlns:a16="http://schemas.microsoft.com/office/drawing/2014/main" val="308934638"/>
                    </a:ext>
                  </a:extLst>
                </a:gridCol>
              </a:tblGrid>
              <a:tr h="4189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Biking in Virginia</a:t>
                      </a: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State-wide</a:t>
                      </a: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https://www.virginia.org/cycling/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853801"/>
                  </a:ext>
                </a:extLst>
              </a:tr>
              <a:tr h="4189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Carolina Tailwinds</a:t>
                      </a: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State-wide</a:t>
                      </a: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https://www.carolinatailwinds.com/virginia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164601"/>
                  </a:ext>
                </a:extLst>
              </a:tr>
              <a:tr h="4189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Conte's Bike Shop</a:t>
                      </a: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https://www.contebikes.com/about/virginia-beach-va-pg241.htm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048010"/>
                  </a:ext>
                </a:extLst>
              </a:tr>
              <a:tr h="4189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Cycling VA</a:t>
                      </a: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State-wide</a:t>
                      </a: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https://www.cyclingva.com/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6879172"/>
                  </a:ext>
                </a:extLst>
              </a:tr>
              <a:tr h="530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East Coast Bicycling</a:t>
                      </a: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Norfolk, VA</a:t>
                      </a: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https://www.eastcoastbicycles.com/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525313"/>
                  </a:ext>
                </a:extLst>
              </a:tr>
              <a:tr h="4189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Fat Frogs Bike &amp; Fitness</a:t>
                      </a: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https://fatfrogsbikes.com/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1561909"/>
                  </a:ext>
                </a:extLst>
              </a:tr>
              <a:tr h="4189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Mountain Biking in Virginia</a:t>
                      </a: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State-wide</a:t>
                      </a: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https://www.virginia.org/mountainbiking/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219016"/>
                  </a:ext>
                </a:extLst>
              </a:tr>
              <a:tr h="4189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REI</a:t>
                      </a: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World-wide</a:t>
                      </a: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/>
                        </a:rPr>
                        <a:t>https://www.rei.com/adventures/a/cycling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195149"/>
                  </a:ext>
                </a:extLst>
              </a:tr>
              <a:tr h="4189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Road-tested Bike Tours</a:t>
                      </a: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3"/>
                        </a:rPr>
                        <a:t>https://roadtestedbiketours.com/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6714268"/>
                  </a:ext>
                </a:extLst>
              </a:tr>
              <a:tr h="4695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Capital Trail</a:t>
                      </a: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Richmond, VA</a:t>
                      </a: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4"/>
                        </a:rPr>
                        <a:t>https://www.virginiacapitaltrail.org/shop-gear/cycling-adventures-along-the-virginia-capital-trail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7" marR="8727" marT="87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613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753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26508"/>
            <a:ext cx="9095182" cy="6044819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 tooltip="Virginia Aquarium &amp; Marine Science Center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275" y="2854854"/>
            <a:ext cx="292633" cy="475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900" y="26508"/>
            <a:ext cx="402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Ecology</a:t>
            </a:r>
          </a:p>
        </p:txBody>
      </p:sp>
      <p:sp>
        <p:nvSpPr>
          <p:cNvPr id="9" name="Action Button: Go Back or Previous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2" name="Picture 1">
            <a:hlinkClick r:id="rId3" action="ppaction://hlinksldjump" tooltip="Hog Island Wildlife Management Area"/>
            <a:extLst>
              <a:ext uri="{FF2B5EF4-FFF2-40B4-BE49-F238E27FC236}">
                <a16:creationId xmlns:a16="http://schemas.microsoft.com/office/drawing/2014/main" id="{40452ACB-D0E9-4E17-9992-B333845CD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8672" y="2573388"/>
            <a:ext cx="292633" cy="475529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 tooltip="Norfolk Botanical Garden"/>
            <a:extLst>
              <a:ext uri="{FF2B5EF4-FFF2-40B4-BE49-F238E27FC236}">
                <a16:creationId xmlns:a16="http://schemas.microsoft.com/office/drawing/2014/main" id="{5D9C12CB-162B-4F80-A2A6-55337C29B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4653" y="2680813"/>
            <a:ext cx="292633" cy="475529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 tooltip="Network for Endangered Sea Turtles"/>
            <a:extLst>
              <a:ext uri="{FF2B5EF4-FFF2-40B4-BE49-F238E27FC236}">
                <a16:creationId xmlns:a16="http://schemas.microsoft.com/office/drawing/2014/main" id="{CAE0B47F-5311-4B49-9E75-4E9168C56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7958" y="3028895"/>
            <a:ext cx="292633" cy="4755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23316" b="13126"/>
          <a:stretch/>
        </p:blipFill>
        <p:spPr>
          <a:xfrm rot="16200000">
            <a:off x="7255323" y="1895574"/>
            <a:ext cx="6850230" cy="305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45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Ecology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2" y="6103987"/>
            <a:ext cx="393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 Ecology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05A3FC8-1226-4490-8208-3F5537509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258783"/>
              </p:ext>
            </p:extLst>
          </p:nvPr>
        </p:nvGraphicFramePr>
        <p:xfrm>
          <a:off x="931977" y="772234"/>
          <a:ext cx="11158330" cy="1868805"/>
        </p:xfrm>
        <a:graphic>
          <a:graphicData uri="http://schemas.openxmlformats.org/drawingml/2006/table">
            <a:tbl>
              <a:tblPr/>
              <a:tblGrid>
                <a:gridCol w="3812301">
                  <a:extLst>
                    <a:ext uri="{9D8B030D-6E8A-4147-A177-3AD203B41FA5}">
                      <a16:colId xmlns:a16="http://schemas.microsoft.com/office/drawing/2014/main" val="4214853414"/>
                    </a:ext>
                  </a:extLst>
                </a:gridCol>
                <a:gridCol w="2569038">
                  <a:extLst>
                    <a:ext uri="{9D8B030D-6E8A-4147-A177-3AD203B41FA5}">
                      <a16:colId xmlns:a16="http://schemas.microsoft.com/office/drawing/2014/main" val="285172778"/>
                    </a:ext>
                  </a:extLst>
                </a:gridCol>
                <a:gridCol w="4776991">
                  <a:extLst>
                    <a:ext uri="{9D8B030D-6E8A-4147-A177-3AD203B41FA5}">
                      <a16:colId xmlns:a16="http://schemas.microsoft.com/office/drawing/2014/main" val="26438183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Hog Island Wildlife Management Area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Surry,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https://dwr.virginia.gov/wma/hog-island/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62896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Network for Endangered Sea Turtles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Outer Banks, NC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http://www.nestonline.org/become-a-volunteer/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11119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Norfolk Botanical Garden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Norfolk,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https://norfolkbotanicalgarden.org/support/volunteer/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04459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Aquarium &amp; Marine Science Center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http://www.virginiaaquarium.com/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8114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4256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48818" y="84698"/>
            <a:ext cx="9095182" cy="6044819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 tooltip="CARES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978" y="2811152"/>
            <a:ext cx="292633" cy="475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900" y="26508"/>
            <a:ext cx="565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Emergency Preparedness</a:t>
            </a:r>
          </a:p>
        </p:txBody>
      </p:sp>
      <p:sp>
        <p:nvSpPr>
          <p:cNvPr id="9" name="Action Button: Go Back or Previous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2" name="Picture 1">
            <a:hlinkClick r:id="rId3" action="ppaction://hlinksldjump" tooltip="American Red Cross, American Safety and Health Institute, CDC, FEMA, National Safety Council, Pet information, STOP THE BLEED "/>
            <a:extLst>
              <a:ext uri="{FF2B5EF4-FFF2-40B4-BE49-F238E27FC236}">
                <a16:creationId xmlns:a16="http://schemas.microsoft.com/office/drawing/2014/main" id="{17E89CA6-B339-40CF-B7F2-2906E77A1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6938" y="2255417"/>
            <a:ext cx="542591" cy="957155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 tooltip="Virginia Department of Emergency Management"/>
            <a:extLst>
              <a:ext uri="{FF2B5EF4-FFF2-40B4-BE49-F238E27FC236}">
                <a16:creationId xmlns:a16="http://schemas.microsoft.com/office/drawing/2014/main" id="{41DAD73F-7813-452E-9170-4E16FB1D2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7573" y="2733995"/>
            <a:ext cx="463336" cy="457240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 tooltip="VB ARES, Virginia Beach EMS"/>
            <a:extLst>
              <a:ext uri="{FF2B5EF4-FFF2-40B4-BE49-F238E27FC236}">
                <a16:creationId xmlns:a16="http://schemas.microsoft.com/office/drawing/2014/main" id="{67CC32E0-7D03-4CFF-814B-776B0F0386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5061" y="2811151"/>
            <a:ext cx="292633" cy="475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39635" t="-3134" r="33046" b="3134"/>
          <a:stretch/>
        </p:blipFill>
        <p:spPr>
          <a:xfrm>
            <a:off x="9144000" y="-251822"/>
            <a:ext cx="3048000" cy="71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24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Emergency Preparedness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2" y="6103987"/>
            <a:ext cx="393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 Emergency Preparedness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5D40B42-507E-41D2-A11F-C30A1D754F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194530"/>
              </p:ext>
            </p:extLst>
          </p:nvPr>
        </p:nvGraphicFramePr>
        <p:xfrm>
          <a:off x="931977" y="684558"/>
          <a:ext cx="11260023" cy="4755712"/>
        </p:xfrm>
        <a:graphic>
          <a:graphicData uri="http://schemas.openxmlformats.org/drawingml/2006/table">
            <a:tbl>
              <a:tblPr/>
              <a:tblGrid>
                <a:gridCol w="3474418">
                  <a:extLst>
                    <a:ext uri="{9D8B030D-6E8A-4147-A177-3AD203B41FA5}">
                      <a16:colId xmlns:a16="http://schemas.microsoft.com/office/drawing/2014/main" val="3771715352"/>
                    </a:ext>
                  </a:extLst>
                </a:gridCol>
                <a:gridCol w="1755866">
                  <a:extLst>
                    <a:ext uri="{9D8B030D-6E8A-4147-A177-3AD203B41FA5}">
                      <a16:colId xmlns:a16="http://schemas.microsoft.com/office/drawing/2014/main" val="2865905673"/>
                    </a:ext>
                  </a:extLst>
                </a:gridCol>
                <a:gridCol w="6029739">
                  <a:extLst>
                    <a:ext uri="{9D8B030D-6E8A-4147-A177-3AD203B41FA5}">
                      <a16:colId xmlns:a16="http://schemas.microsoft.com/office/drawing/2014/main" val="3555026622"/>
                    </a:ext>
                  </a:extLst>
                </a:gridCol>
              </a:tblGrid>
              <a:tr h="395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American Red Cross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http://www.redcross.org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8315942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American Safety and Health Institute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https://emergencycare.hsi.com/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640256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CARES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Chesapeake, VA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https://w4car.org/public-service/chesapeake-amateur-radio-emergency-services-cares/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9427574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Centers for Disease Control and Prevention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http://www.cdc.gov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6602667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Federal Emergency Management Agency (FEMA)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http://www.fema.gov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663783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National Safety Council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http://www.nsc.org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544294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Pet information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www.artanimals.org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658512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STOP THE BLEED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/>
                        </a:rPr>
                        <a:t>http://www.stopthebleed.org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0554785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VB ARES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3"/>
                        </a:rPr>
                        <a:t>https://www.w4ug.com/ARES.htm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7251203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 EMS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4"/>
                        </a:rPr>
                        <a:t>www.vbems.com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3802474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Department of Emergency Management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State-wide</a:t>
                      </a: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5"/>
                        </a:rPr>
                        <a:t>https://www.vaemergency.gov/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90" marR="8990" marT="8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956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6483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26508"/>
            <a:ext cx="9095182" cy="6044819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 tooltip="Bailey's Walking After Midnight Farm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728" y="2573387"/>
            <a:ext cx="292633" cy="475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900" y="26508"/>
            <a:ext cx="402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Equestrian</a:t>
            </a:r>
          </a:p>
        </p:txBody>
      </p:sp>
      <p:sp>
        <p:nvSpPr>
          <p:cNvPr id="9" name="Action Button: Go Back or Previous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12" name="Picture 11" descr="A horse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8470A705-8C29-412A-80E5-265B181FC2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245" y="26508"/>
            <a:ext cx="3061786" cy="6804984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 tooltip="Virginia Beach | (OBX) Horseback"/>
            <a:extLst>
              <a:ext uri="{FF2B5EF4-FFF2-40B4-BE49-F238E27FC236}">
                <a16:creationId xmlns:a16="http://schemas.microsoft.com/office/drawing/2014/main" id="{6186A9D7-38C9-452F-B6B9-5909A64170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9651" y="2860072"/>
            <a:ext cx="292633" cy="475529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 tooltip="Silver Eagle Stable"/>
            <a:extLst>
              <a:ext uri="{FF2B5EF4-FFF2-40B4-BE49-F238E27FC236}">
                <a16:creationId xmlns:a16="http://schemas.microsoft.com/office/drawing/2014/main" id="{F1F90B46-4834-4C82-A605-5079E06CA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9950" y="2573386"/>
            <a:ext cx="292633" cy="475529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 tooltip="Easy Does It Riding Academy"/>
            <a:extLst>
              <a:ext uri="{FF2B5EF4-FFF2-40B4-BE49-F238E27FC236}">
                <a16:creationId xmlns:a16="http://schemas.microsoft.com/office/drawing/2014/main" id="{12AB73FF-3C96-468C-91CE-1033DD0261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3634" y="2860073"/>
            <a:ext cx="292633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1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Equestrian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2" y="6103987"/>
            <a:ext cx="393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 Equestrian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46880E-E72D-46B6-89BD-79ABC63735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824274"/>
              </p:ext>
            </p:extLst>
          </p:nvPr>
        </p:nvGraphicFramePr>
        <p:xfrm>
          <a:off x="971733" y="717234"/>
          <a:ext cx="11260023" cy="1828800"/>
        </p:xfrm>
        <a:graphic>
          <a:graphicData uri="http://schemas.openxmlformats.org/drawingml/2006/table">
            <a:tbl>
              <a:tblPr/>
              <a:tblGrid>
                <a:gridCol w="3474417">
                  <a:extLst>
                    <a:ext uri="{9D8B030D-6E8A-4147-A177-3AD203B41FA5}">
                      <a16:colId xmlns:a16="http://schemas.microsoft.com/office/drawing/2014/main" val="507242941"/>
                    </a:ext>
                  </a:extLst>
                </a:gridCol>
                <a:gridCol w="1954650">
                  <a:extLst>
                    <a:ext uri="{9D8B030D-6E8A-4147-A177-3AD203B41FA5}">
                      <a16:colId xmlns:a16="http://schemas.microsoft.com/office/drawing/2014/main" val="2266773686"/>
                    </a:ext>
                  </a:extLst>
                </a:gridCol>
                <a:gridCol w="5830956">
                  <a:extLst>
                    <a:ext uri="{9D8B030D-6E8A-4147-A177-3AD203B41FA5}">
                      <a16:colId xmlns:a16="http://schemas.microsoft.com/office/drawing/2014/main" val="133027184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Bailey's Walking After Midnight Farm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Cross Junction,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https://walking-after-midnight.com/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586196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Easy Does It Riding Academy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Chesapeake,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http://www.easydoesitranch.net/index.html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04514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Silver Eagle Stable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Nokesville,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https://sestable.com/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402146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 | (OBX) Horseback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https://www.virginiabeachhorseback.com/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392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8166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26508"/>
            <a:ext cx="9095182" cy="6044819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 tooltip="Chesapeake Planetarium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852" y="2724497"/>
            <a:ext cx="292633" cy="475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900" y="26508"/>
            <a:ext cx="402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Astronomy</a:t>
            </a:r>
          </a:p>
        </p:txBody>
      </p:sp>
      <p:sp>
        <p:nvSpPr>
          <p:cNvPr id="9" name="Action Button: Go Back or Previous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17" name="Picture 16">
            <a:hlinkClick r:id="rId3" action="ppaction://hlinksldjump" tooltip="Green Bank Observatory"/>
            <a:extLst>
              <a:ext uri="{FF2B5EF4-FFF2-40B4-BE49-F238E27FC236}">
                <a16:creationId xmlns:a16="http://schemas.microsoft.com/office/drawing/2014/main" id="{4345E155-1D6A-4DD4-BA45-90FCEC5F3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742" y="2412075"/>
            <a:ext cx="292633" cy="475529"/>
          </a:xfrm>
          <a:prstGeom prst="rect">
            <a:avLst/>
          </a:prstGeom>
        </p:spPr>
      </p:pic>
      <p:pic>
        <p:nvPicPr>
          <p:cNvPr id="19" name="Picture 18">
            <a:hlinkClick r:id="rId3" action="ppaction://hlinksldjump" tooltip="Beazley Planetarium"/>
            <a:extLst>
              <a:ext uri="{FF2B5EF4-FFF2-40B4-BE49-F238E27FC236}">
                <a16:creationId xmlns:a16="http://schemas.microsoft.com/office/drawing/2014/main" id="{E4BDE545-DE9C-4439-BE83-CE984F5BF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6747" y="2124616"/>
            <a:ext cx="292633" cy="475529"/>
          </a:xfrm>
          <a:prstGeom prst="rect">
            <a:avLst/>
          </a:prstGeom>
        </p:spPr>
      </p:pic>
      <p:pic>
        <p:nvPicPr>
          <p:cNvPr id="20" name="Picture 19">
            <a:hlinkClick r:id="rId3" action="ppaction://hlinksldjump" tooltip="NSU Planetarium"/>
            <a:extLst>
              <a:ext uri="{FF2B5EF4-FFF2-40B4-BE49-F238E27FC236}">
                <a16:creationId xmlns:a16="http://schemas.microsoft.com/office/drawing/2014/main" id="{75D192BE-B677-4766-8A07-799DA2D27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2094" y="2375631"/>
            <a:ext cx="292633" cy="475529"/>
          </a:xfrm>
          <a:prstGeom prst="rect">
            <a:avLst/>
          </a:prstGeom>
        </p:spPr>
      </p:pic>
      <p:pic>
        <p:nvPicPr>
          <p:cNvPr id="21" name="Picture 20">
            <a:hlinkClick r:id="rId3" action="ppaction://hlinksldjump" tooltip="Norfolk Astronomical Society"/>
            <a:extLst>
              <a:ext uri="{FF2B5EF4-FFF2-40B4-BE49-F238E27FC236}">
                <a16:creationId xmlns:a16="http://schemas.microsoft.com/office/drawing/2014/main" id="{1CFCA925-2DA2-46A8-9E5B-1A4722094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8167" y="2431182"/>
            <a:ext cx="292633" cy="475529"/>
          </a:xfrm>
          <a:prstGeom prst="rect">
            <a:avLst/>
          </a:prstGeom>
        </p:spPr>
      </p:pic>
      <p:pic>
        <p:nvPicPr>
          <p:cNvPr id="22" name="Picture 21">
            <a:hlinkClick r:id="rId3" action="ppaction://hlinksldjump" tooltip="Virginia Beach Public Schools Planetarium"/>
            <a:extLst>
              <a:ext uri="{FF2B5EF4-FFF2-40B4-BE49-F238E27FC236}">
                <a16:creationId xmlns:a16="http://schemas.microsoft.com/office/drawing/2014/main" id="{A0E86D00-6A0F-4061-B8E0-A9C3D55AD8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064" y="2604233"/>
            <a:ext cx="292633" cy="475529"/>
          </a:xfrm>
          <a:prstGeom prst="rect">
            <a:avLst/>
          </a:prstGeom>
        </p:spPr>
      </p:pic>
      <p:pic>
        <p:nvPicPr>
          <p:cNvPr id="23" name="Picture 22">
            <a:hlinkClick r:id="rId3" action="ppaction://hlinksldjump" tooltip="Tidewater Community College Astronomical Society"/>
            <a:extLst>
              <a:ext uri="{FF2B5EF4-FFF2-40B4-BE49-F238E27FC236}">
                <a16:creationId xmlns:a16="http://schemas.microsoft.com/office/drawing/2014/main" id="{8C783FFD-7645-4429-958F-F98F873B5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4985" y="2737747"/>
            <a:ext cx="292633" cy="475529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 tooltip="VA Astronomy Clubs"/>
            <a:extLst>
              <a:ext uri="{FF2B5EF4-FFF2-40B4-BE49-F238E27FC236}">
                <a16:creationId xmlns:a16="http://schemas.microsoft.com/office/drawing/2014/main" id="{C965DA3E-09B2-4BA2-8779-8A0CEF74D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9441" y="2541601"/>
            <a:ext cx="658425" cy="658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7" r="39287"/>
          <a:stretch/>
        </p:blipFill>
        <p:spPr>
          <a:xfrm>
            <a:off x="9418535" y="9882"/>
            <a:ext cx="2791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0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26508"/>
            <a:ext cx="9095182" cy="6044819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 tooltip="BSA Philmont Expedition Trek Planning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746" y="2927331"/>
            <a:ext cx="292633" cy="475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899" y="26508"/>
            <a:ext cx="4399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Expedition Planning</a:t>
            </a:r>
          </a:p>
        </p:txBody>
      </p:sp>
      <p:sp>
        <p:nvSpPr>
          <p:cNvPr id="9" name="Action Button: Go Back or Previous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694015B-3D17-4529-8EE1-1CABFE4FFA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52" y="3585862"/>
            <a:ext cx="1030006" cy="1030006"/>
          </a:xfrm>
          <a:prstGeom prst="rect">
            <a:avLst/>
          </a:prstGeom>
        </p:spPr>
      </p:pic>
      <p:pic>
        <p:nvPicPr>
          <p:cNvPr id="6" name="Picture 5" descr="A picture containing drawing, sign&#10;&#10;Description automatically generated">
            <a:hlinkClick r:id="rId3" action="ppaction://hlinksldjump" tooltip="BSA Trek Planning resources"/>
            <a:extLst>
              <a:ext uri="{FF2B5EF4-FFF2-40B4-BE49-F238E27FC236}">
                <a16:creationId xmlns:a16="http://schemas.microsoft.com/office/drawing/2014/main" id="{6EDBD0BB-BC39-4FE7-AF57-21DD6D9CAD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53988" y="3657759"/>
            <a:ext cx="487734" cy="5608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64071" t="2602" r="8684" b="7152"/>
          <a:stretch/>
        </p:blipFill>
        <p:spPr>
          <a:xfrm>
            <a:off x="9526856" y="9882"/>
            <a:ext cx="2660072" cy="684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923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Expedition Planning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2" y="6103987"/>
            <a:ext cx="393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 Expedition Planning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A29949-6B03-4CEC-8C32-EB35A425D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768215"/>
              </p:ext>
            </p:extLst>
          </p:nvPr>
        </p:nvGraphicFramePr>
        <p:xfrm>
          <a:off x="931977" y="717234"/>
          <a:ext cx="11260023" cy="5083377"/>
        </p:xfrm>
        <a:graphic>
          <a:graphicData uri="http://schemas.openxmlformats.org/drawingml/2006/table">
            <a:tbl>
              <a:tblPr/>
              <a:tblGrid>
                <a:gridCol w="3474417">
                  <a:extLst>
                    <a:ext uri="{9D8B030D-6E8A-4147-A177-3AD203B41FA5}">
                      <a16:colId xmlns:a16="http://schemas.microsoft.com/office/drawing/2014/main" val="878862611"/>
                    </a:ext>
                  </a:extLst>
                </a:gridCol>
                <a:gridCol w="1596841">
                  <a:extLst>
                    <a:ext uri="{9D8B030D-6E8A-4147-A177-3AD203B41FA5}">
                      <a16:colId xmlns:a16="http://schemas.microsoft.com/office/drawing/2014/main" val="3471071855"/>
                    </a:ext>
                  </a:extLst>
                </a:gridCol>
                <a:gridCol w="6188765">
                  <a:extLst>
                    <a:ext uri="{9D8B030D-6E8A-4147-A177-3AD203B41FA5}">
                      <a16:colId xmlns:a16="http://schemas.microsoft.com/office/drawing/2014/main" val="406630707"/>
                    </a:ext>
                  </a:extLst>
                </a:gridCol>
              </a:tblGrid>
              <a:tr h="464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BSA High Adventure Bases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BSA Nation-wide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 invalidUrl="http://: https:/www.scouting.org/careers/employment-opportunities/high-adventure-bases/"/>
                        </a:rPr>
                        <a:t>https://www.scouting.org/careers/employment-opportunities/high-adventure-bases/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810883"/>
                  </a:ext>
                </a:extLst>
              </a:tr>
              <a:tr h="464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BSA Historic Trails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BSA Nation-wide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https://tap.scouting.org/historic-trails/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6949721"/>
                  </a:ext>
                </a:extLst>
              </a:tr>
              <a:tr h="46416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BSA Outdoor Programs Committee Guide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BSA Nation-wide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 invalidUrl="http://: https:/filestore.scouting.org/filestore/Outdoor Program/pdf/430-935_WEB.pdf"/>
                        </a:rPr>
                        <a:t>https://filestore.scouting.org/filestore/Outdoor%20Program/pdf/430-935_WEB.pdf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071621"/>
                  </a:ext>
                </a:extLst>
              </a:tr>
              <a:tr h="46416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BSA Passport to High Adventure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BSA Nation-wide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https://filestore.scouting.org/filestore/pdf/passport_to_highadventure_34245(16).pdf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252236"/>
                  </a:ext>
                </a:extLst>
              </a:tr>
              <a:tr h="464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BSA Philmont Expedition Trek Planning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Mexico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https://www.philmontscoutranch.org/philmonttreks/expeditions/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282858"/>
                  </a:ext>
                </a:extLst>
              </a:tr>
              <a:tr h="50636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BSA Trek Planning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BSA Nation-wide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https://filestore.scouting.org/filestore/Outdoor%20Program/pdf/430-125_WB.pdf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017965"/>
                  </a:ext>
                </a:extLst>
              </a:tr>
              <a:tr h="464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Guide to Safe Scouting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BSA Nation-wide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https://www.scouting.org/health-and-safety/gss/toc/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8115580"/>
                  </a:ext>
                </a:extLst>
              </a:tr>
              <a:tr h="5063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 Adventure for Scouts and Scouters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BSA Nation-wide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/>
                        </a:rPr>
                        <a:t>https://www.highadventurescouting.com/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7266075"/>
                  </a:ext>
                </a:extLst>
              </a:tr>
              <a:tr h="464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Adventure Plan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BSA Nation-wide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3"/>
                        </a:rPr>
                        <a:t>https://tap.scouting.org/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328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0018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26508"/>
            <a:ext cx="9095182" cy="6044819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 tooltip="Little Island Park and Fishing Pier, Lynnhaven Fishing Pier, Virginia Beach Fishing Center, Virginia Beach Fishing Pier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097" y="2990329"/>
            <a:ext cx="292633" cy="475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900" y="26508"/>
            <a:ext cx="402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Fishing</a:t>
            </a:r>
          </a:p>
        </p:txBody>
      </p:sp>
      <p:sp>
        <p:nvSpPr>
          <p:cNvPr id="9" name="Action Button: Go Back or Previous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2" name="Picture 1">
            <a:hlinkClick r:id="rId3" action="ppaction://hlinksldjump" tooltip="Dad's Fishing Spot Catfish Paylake"/>
            <a:extLst>
              <a:ext uri="{FF2B5EF4-FFF2-40B4-BE49-F238E27FC236}">
                <a16:creationId xmlns:a16="http://schemas.microsoft.com/office/drawing/2014/main" id="{16A22FDD-898A-4B8B-A329-9A51A2838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8020" y="2796413"/>
            <a:ext cx="292633" cy="475529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 tooltip="Hampton Roads Fishing"/>
            <a:extLst>
              <a:ext uri="{FF2B5EF4-FFF2-40B4-BE49-F238E27FC236}">
                <a16:creationId xmlns:a16="http://schemas.microsoft.com/office/drawing/2014/main" id="{FC72F322-C16A-43D2-85B8-9CED529CC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175" y="2876556"/>
            <a:ext cx="292633" cy="475529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 tooltip="Chesapeake Bay Sport Fishing"/>
            <a:extLst>
              <a:ext uri="{FF2B5EF4-FFF2-40B4-BE49-F238E27FC236}">
                <a16:creationId xmlns:a16="http://schemas.microsoft.com/office/drawing/2014/main" id="{44953680-CEBB-45EE-9E4A-B5EAE76EA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511" y="2083120"/>
            <a:ext cx="292633" cy="475529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 tooltip="Hampton Roads Charter"/>
            <a:extLst>
              <a:ext uri="{FF2B5EF4-FFF2-40B4-BE49-F238E27FC236}">
                <a16:creationId xmlns:a16="http://schemas.microsoft.com/office/drawing/2014/main" id="{2E9BA3F2-45C8-4E7D-BC46-8660A32E6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1496" y="2558649"/>
            <a:ext cx="292633" cy="475529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 tooltip="Bobs Fishing hole, Great Bridge Lock Park"/>
            <a:extLst>
              <a:ext uri="{FF2B5EF4-FFF2-40B4-BE49-F238E27FC236}">
                <a16:creationId xmlns:a16="http://schemas.microsoft.com/office/drawing/2014/main" id="{6681BF56-EF98-461E-A6AD-27A9BFB3F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8863" y="2823976"/>
            <a:ext cx="292633" cy="4755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1" r="25731"/>
          <a:stretch/>
        </p:blipFill>
        <p:spPr>
          <a:xfrm>
            <a:off x="9673243" y="11761"/>
            <a:ext cx="2518757" cy="683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4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Fishing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2" y="6103987"/>
            <a:ext cx="393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 Fishing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F56B3E-EE8F-4956-84FF-8A9A99A30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813238"/>
              </p:ext>
            </p:extLst>
          </p:nvPr>
        </p:nvGraphicFramePr>
        <p:xfrm>
          <a:off x="931977" y="684558"/>
          <a:ext cx="11145075" cy="4848459"/>
        </p:xfrm>
        <a:graphic>
          <a:graphicData uri="http://schemas.openxmlformats.org/drawingml/2006/table">
            <a:tbl>
              <a:tblPr/>
              <a:tblGrid>
                <a:gridCol w="2897901">
                  <a:extLst>
                    <a:ext uri="{9D8B030D-6E8A-4147-A177-3AD203B41FA5}">
                      <a16:colId xmlns:a16="http://schemas.microsoft.com/office/drawing/2014/main" val="3039842559"/>
                    </a:ext>
                  </a:extLst>
                </a:gridCol>
                <a:gridCol w="1961322">
                  <a:extLst>
                    <a:ext uri="{9D8B030D-6E8A-4147-A177-3AD203B41FA5}">
                      <a16:colId xmlns:a16="http://schemas.microsoft.com/office/drawing/2014/main" val="802871268"/>
                    </a:ext>
                  </a:extLst>
                </a:gridCol>
                <a:gridCol w="6285852">
                  <a:extLst>
                    <a:ext uri="{9D8B030D-6E8A-4147-A177-3AD203B41FA5}">
                      <a16:colId xmlns:a16="http://schemas.microsoft.com/office/drawing/2014/main" val="1620358092"/>
                    </a:ext>
                  </a:extLst>
                </a:gridCol>
              </a:tblGrid>
              <a:tr h="3763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Bob’s Fishing Hole</a:t>
                      </a: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Chesapeake, VA</a:t>
                      </a: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https://bobsfishinghole.com/Home_Page.php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1345710"/>
                  </a:ext>
                </a:extLst>
              </a:tr>
              <a:tr h="3763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Chesapeake Bay Sport Fishing</a:t>
                      </a: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Stevensville, MD</a:t>
                      </a: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http://ChesapeakeBaySportFishing.com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214176"/>
                  </a:ext>
                </a:extLst>
              </a:tr>
              <a:tr h="635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Dad's Fishing Spot Catfish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Paylake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Flat Gap, KY</a:t>
                      </a: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https://www.facebook.com/DadsFishingSpotCatfishPaylake/about/?ref=page_internal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8274938"/>
                  </a:ext>
                </a:extLst>
              </a:tr>
              <a:tr h="55979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Great Bridge Lock Park</a:t>
                      </a: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Chesapeake, VA</a:t>
                      </a: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hlinkClick r:id="rId8"/>
                      </a:endParaRPr>
                    </a:p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http://www.cityofchesapeake.net/government/City-Departments/Departments/parks-recreation-tourism/parks/greatbridgelockpark.htm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6416602"/>
                  </a:ext>
                </a:extLst>
              </a:tr>
              <a:tr h="3763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Hampton Roads Charter</a:t>
                      </a: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Fort Monroe, VA</a:t>
                      </a: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https://www.hamptonroadscharter.com/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613228"/>
                  </a:ext>
                </a:extLst>
              </a:tr>
              <a:tr h="3763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Hampton Roads Fishing</a:t>
                      </a: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Hampton Roads</a:t>
                      </a: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https://www.facebook.com/Fishingvbwaters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5105087"/>
                  </a:ext>
                </a:extLst>
              </a:tr>
              <a:tr h="42180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Little Island Park and Fishing Pier</a:t>
                      </a: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http://www.vbgov.com/government/departments/parks-recreation/parks-trails/city-parks/Pages/little-island-park.aspx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950593"/>
                  </a:ext>
                </a:extLst>
              </a:tr>
              <a:tr h="3763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Lynnhaven Fishing Pier</a:t>
                      </a: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/>
                        </a:rPr>
                        <a:t>http://www.lynnhavenfishingpier.com/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3785047"/>
                  </a:ext>
                </a:extLst>
              </a:tr>
              <a:tr h="47668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 Fishing Center</a:t>
                      </a: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3"/>
                        </a:rPr>
                        <a:t>https://www.virginiafishing.com/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8113280"/>
                  </a:ext>
                </a:extLst>
              </a:tr>
              <a:tr h="3763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 Fishing Pier</a:t>
                      </a: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4"/>
                        </a:rPr>
                        <a:t>http://vabeachfishingpier.com/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40" marR="7840" marT="78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6797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1063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26508"/>
            <a:ext cx="9095182" cy="6044819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 tooltip="Geocaching Hampton Roads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9536" y="2811151"/>
            <a:ext cx="292633" cy="475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900" y="26508"/>
            <a:ext cx="402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Geocaching</a:t>
            </a:r>
          </a:p>
        </p:txBody>
      </p:sp>
      <p:sp>
        <p:nvSpPr>
          <p:cNvPr id="9" name="Action Button: Go Back or Previous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6AC95A-921B-4BD3-AE86-5CF22DA04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587" y="1836053"/>
            <a:ext cx="1030313" cy="1030313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 tooltip="Geocaching App, SNAP!!! Geocaching"/>
            <a:extLst>
              <a:ext uri="{FF2B5EF4-FFF2-40B4-BE49-F238E27FC236}">
                <a16:creationId xmlns:a16="http://schemas.microsoft.com/office/drawing/2014/main" id="{999107B7-435F-45A3-B9A6-37A04ECD2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3737" y="1928817"/>
            <a:ext cx="506012" cy="536494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 tooltip="Virginia Geocaching Trails and Maps, Virginia State Parks"/>
            <a:extLst>
              <a:ext uri="{FF2B5EF4-FFF2-40B4-BE49-F238E27FC236}">
                <a16:creationId xmlns:a16="http://schemas.microsoft.com/office/drawing/2014/main" id="{0F6965C3-25CE-47AA-8416-3C12D331D7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1668" y="2807205"/>
            <a:ext cx="463336" cy="457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5" r="50486"/>
          <a:stretch/>
        </p:blipFill>
        <p:spPr>
          <a:xfrm>
            <a:off x="9091353" y="0"/>
            <a:ext cx="3100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83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Geocaching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2" y="6103987"/>
            <a:ext cx="393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 Geocaching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F502591-ACE6-48A2-ADD6-F289A5EE08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95211"/>
              </p:ext>
            </p:extLst>
          </p:nvPr>
        </p:nvGraphicFramePr>
        <p:xfrm>
          <a:off x="931977" y="707753"/>
          <a:ext cx="11286653" cy="2286000"/>
        </p:xfrm>
        <a:graphic>
          <a:graphicData uri="http://schemas.openxmlformats.org/drawingml/2006/table">
            <a:tbl>
              <a:tblPr/>
              <a:tblGrid>
                <a:gridCol w="3162945">
                  <a:extLst>
                    <a:ext uri="{9D8B030D-6E8A-4147-A177-3AD203B41FA5}">
                      <a16:colId xmlns:a16="http://schemas.microsoft.com/office/drawing/2014/main" val="2912585791"/>
                    </a:ext>
                  </a:extLst>
                </a:gridCol>
                <a:gridCol w="1762539">
                  <a:extLst>
                    <a:ext uri="{9D8B030D-6E8A-4147-A177-3AD203B41FA5}">
                      <a16:colId xmlns:a16="http://schemas.microsoft.com/office/drawing/2014/main" val="3002461391"/>
                    </a:ext>
                  </a:extLst>
                </a:gridCol>
                <a:gridCol w="6361169">
                  <a:extLst>
                    <a:ext uri="{9D8B030D-6E8A-4147-A177-3AD203B41FA5}">
                      <a16:colId xmlns:a16="http://schemas.microsoft.com/office/drawing/2014/main" val="87531136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Geocaching App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World-wide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https://www.geocaching.com/play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724037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Geocaching Hampton Roads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Hampton Roads,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https://www.facebook.com/groups/geocachinghamptonroads/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05027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SNAP!!! Geocaching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Blog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https://www.snapgeocaching.com/p/top-10-caches-in-virginia-beach.html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41433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Geocaching Trails and Maps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State-wide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https://www.traillink.com/stateactivity/va-geocaching-trails/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350189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State Parks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State-wide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https://www.dcr.virginia.gov/state-parks/geocaching-game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532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40526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26508"/>
            <a:ext cx="9095182" cy="6044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900" y="26508"/>
            <a:ext cx="402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Hiking</a:t>
            </a:r>
          </a:p>
        </p:txBody>
      </p:sp>
      <p:sp>
        <p:nvSpPr>
          <p:cNvPr id="9" name="Action Button: Go Back or Previous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6" name="Picture 5">
            <a:hlinkClick r:id="rId4" action="ppaction://hlinksldjump" tooltip="US Forest Service, Find your beach"/>
            <a:extLst>
              <a:ext uri="{FF2B5EF4-FFF2-40B4-BE49-F238E27FC236}">
                <a16:creationId xmlns:a16="http://schemas.microsoft.com/office/drawing/2014/main" id="{4097A5A4-51C2-4D5D-94FC-57BD8FC31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178" y="2052167"/>
            <a:ext cx="658425" cy="1164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C4D5AF-A8DF-4FF8-AADA-478B005C5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9621" y="3429000"/>
            <a:ext cx="1030313" cy="1030313"/>
          </a:xfrm>
          <a:prstGeom prst="rect">
            <a:avLst/>
          </a:prstGeom>
        </p:spPr>
      </p:pic>
      <p:pic>
        <p:nvPicPr>
          <p:cNvPr id="2" name="Picture 1">
            <a:hlinkClick r:id="rId4" action="ppaction://hlinksldjump" tooltip="BSA Historic Trails"/>
            <a:extLst>
              <a:ext uri="{FF2B5EF4-FFF2-40B4-BE49-F238E27FC236}">
                <a16:creationId xmlns:a16="http://schemas.microsoft.com/office/drawing/2014/main" id="{C4320063-3A76-4B89-BFD9-B7B8FAD6D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7941" y="3508350"/>
            <a:ext cx="487722" cy="560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46287" r="24278"/>
          <a:stretch/>
        </p:blipFill>
        <p:spPr>
          <a:xfrm>
            <a:off x="9282545" y="1"/>
            <a:ext cx="290945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530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Hiking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2" y="6103987"/>
            <a:ext cx="393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 Hiking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EFA0AF9-6991-4C23-B9E6-C849E5B54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434"/>
              </p:ext>
            </p:extLst>
          </p:nvPr>
        </p:nvGraphicFramePr>
        <p:xfrm>
          <a:off x="931977" y="1023702"/>
          <a:ext cx="7861300" cy="914400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1508993573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1536798561"/>
                    </a:ext>
                  </a:extLst>
                </a:gridCol>
                <a:gridCol w="3365500">
                  <a:extLst>
                    <a:ext uri="{9D8B030D-6E8A-4147-A177-3AD203B41FA5}">
                      <a16:colId xmlns:a16="http://schemas.microsoft.com/office/drawing/2014/main" val="347877306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BSA Historic Trails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BSA Nation-wide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https://tap.scouting.org/historic-trails/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30624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 Forest Service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https://www.fs.usda.gov/visit/maps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895212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82099" y="2144684"/>
            <a:ext cx="78628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Find your beach	            Nation-wide                       </a:t>
            </a:r>
            <a:r>
              <a:rPr lang="en-US" sz="1600" dirty="0">
                <a:hlinkClick r:id="rId7"/>
              </a:rPr>
              <a:t>https:www.adventureawaits.com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4343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26508"/>
            <a:ext cx="9095182" cy="6044819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 tooltip="Quantico Orienteering Club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988" y="2533632"/>
            <a:ext cx="292633" cy="475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900" y="26508"/>
            <a:ext cx="402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Orienteering</a:t>
            </a:r>
          </a:p>
        </p:txBody>
      </p:sp>
      <p:sp>
        <p:nvSpPr>
          <p:cNvPr id="9" name="Action Button: Go Back or Previous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2" name="Picture 1">
            <a:hlinkClick r:id="rId3" action="ppaction://hlinksldjump" tooltip="Quantico Orienteering Club, Orienteering USA, REI-Basic Info Article"/>
            <a:extLst>
              <a:ext uri="{FF2B5EF4-FFF2-40B4-BE49-F238E27FC236}">
                <a16:creationId xmlns:a16="http://schemas.microsoft.com/office/drawing/2014/main" id="{4C0329DF-E9F3-4179-945A-DA4083C56B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0061" y="1884480"/>
            <a:ext cx="658425" cy="1164437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 tooltip="Windsor Castle Park"/>
            <a:extLst>
              <a:ext uri="{FF2B5EF4-FFF2-40B4-BE49-F238E27FC236}">
                <a16:creationId xmlns:a16="http://schemas.microsoft.com/office/drawing/2014/main" id="{4FF0395D-29F5-4775-A327-24ED17EFE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5035" y="2807698"/>
            <a:ext cx="292633" cy="475529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 tooltip="Blue Ridge Orienteering Club"/>
            <a:extLst>
              <a:ext uri="{FF2B5EF4-FFF2-40B4-BE49-F238E27FC236}">
                <a16:creationId xmlns:a16="http://schemas.microsoft.com/office/drawing/2014/main" id="{18861859-29DF-4C3F-97B8-29902D7173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902" y="2698366"/>
            <a:ext cx="292633" cy="475529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 tooltip="Prince William Forest"/>
            <a:extLst>
              <a:ext uri="{FF2B5EF4-FFF2-40B4-BE49-F238E27FC236}">
                <a16:creationId xmlns:a16="http://schemas.microsoft.com/office/drawing/2014/main" id="{C4E0EEC6-2754-4253-8BF3-F0D5DC2104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4067" y="2479707"/>
            <a:ext cx="292633" cy="475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1" r="47170"/>
          <a:stretch/>
        </p:blipFill>
        <p:spPr>
          <a:xfrm>
            <a:off x="9271994" y="18195"/>
            <a:ext cx="2909454" cy="68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92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Orienteering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2" y="6103987"/>
            <a:ext cx="393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 Orienteering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609E037-5A47-4A2C-BE65-F65AE27D2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790624"/>
              </p:ext>
            </p:extLst>
          </p:nvPr>
        </p:nvGraphicFramePr>
        <p:xfrm>
          <a:off x="945229" y="684558"/>
          <a:ext cx="11105323" cy="3240405"/>
        </p:xfrm>
        <a:graphic>
          <a:graphicData uri="http://schemas.openxmlformats.org/drawingml/2006/table">
            <a:tbl>
              <a:tblPr/>
              <a:tblGrid>
                <a:gridCol w="2593101">
                  <a:extLst>
                    <a:ext uri="{9D8B030D-6E8A-4147-A177-3AD203B41FA5}">
                      <a16:colId xmlns:a16="http://schemas.microsoft.com/office/drawing/2014/main" val="3708235618"/>
                    </a:ext>
                  </a:extLst>
                </a:gridCol>
                <a:gridCol w="1895061">
                  <a:extLst>
                    <a:ext uri="{9D8B030D-6E8A-4147-A177-3AD203B41FA5}">
                      <a16:colId xmlns:a16="http://schemas.microsoft.com/office/drawing/2014/main" val="1915114348"/>
                    </a:ext>
                  </a:extLst>
                </a:gridCol>
                <a:gridCol w="6617161">
                  <a:extLst>
                    <a:ext uri="{9D8B030D-6E8A-4147-A177-3AD203B41FA5}">
                      <a16:colId xmlns:a16="http://schemas.microsoft.com/office/drawing/2014/main" val="361187885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Quantico Orienteering Club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https://www.qocweb.org/content/our-venues-and-maps?sort=desc&amp;order=State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393096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Blue Ridge Orienteering Club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Blue Ridge Mountains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https://www.blueridgeorienteering.org/about.php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4171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Orienteering USA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https://orienteeringusa.org/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20307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Prince William Forest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Triangle,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https://www.nps.gov/prwi/planyourvisit/orienteering.htm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21221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Quantico Orienteering Club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Quantico,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https://www.qocweb.org/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158243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REI-Basic Info Article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https://www.rei.com/learn/expert-advice/orienteering-basics.html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59916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Windsor Castle Park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Smithfield,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http://www.windsorcastlepark.com/compass-course.html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7086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0524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84A349D-9E70-4257-A037-306C018AA0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3251" y="-80179"/>
            <a:ext cx="4212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Astronomy</a:t>
            </a:r>
          </a:p>
        </p:txBody>
      </p:sp>
      <p:sp>
        <p:nvSpPr>
          <p:cNvPr id="12" name="Action Button: Back or Previous 11">
            <a:hlinkClick r:id="rId3" action="ppaction://hlinksldjump" highlightClick="1"/>
          </p:cNvPr>
          <p:cNvSpPr/>
          <p:nvPr/>
        </p:nvSpPr>
        <p:spPr>
          <a:xfrm>
            <a:off x="616017" y="5534139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5966059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3" y="5534139"/>
            <a:ext cx="299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Astronomy Map</a:t>
            </a: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64" y="5975998"/>
            <a:ext cx="329213" cy="353599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9EA3DA4-C941-4F59-BA33-09F3B546FC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93982"/>
              </p:ext>
            </p:extLst>
          </p:nvPr>
        </p:nvGraphicFramePr>
        <p:xfrm>
          <a:off x="914117" y="788902"/>
          <a:ext cx="11260023" cy="4225290"/>
        </p:xfrm>
        <a:graphic>
          <a:graphicData uri="http://schemas.openxmlformats.org/drawingml/2006/table">
            <a:tbl>
              <a:tblPr/>
              <a:tblGrid>
                <a:gridCol w="3869918">
                  <a:extLst>
                    <a:ext uri="{9D8B030D-6E8A-4147-A177-3AD203B41FA5}">
                      <a16:colId xmlns:a16="http://schemas.microsoft.com/office/drawing/2014/main" val="4163204951"/>
                    </a:ext>
                  </a:extLst>
                </a:gridCol>
                <a:gridCol w="1855304">
                  <a:extLst>
                    <a:ext uri="{9D8B030D-6E8A-4147-A177-3AD203B41FA5}">
                      <a16:colId xmlns:a16="http://schemas.microsoft.com/office/drawing/2014/main" val="2339193195"/>
                    </a:ext>
                  </a:extLst>
                </a:gridCol>
                <a:gridCol w="5534801">
                  <a:extLst>
                    <a:ext uri="{9D8B030D-6E8A-4147-A177-3AD203B41FA5}">
                      <a16:colId xmlns:a16="http://schemas.microsoft.com/office/drawing/2014/main" val="345100256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Beazley Planetarium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Portsmouth,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http://childrensmuseumvirginia.com/beazley-planetarium/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371144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Chesapeake Planetarium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Chesapeake,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https://cpschools.com/planetarium/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5100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Green Bank Observatory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Green Bank, WV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https://greenbankobservatory.org/ - 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159938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List of Astronomy Clubs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Virginia-wide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hlinkClick r:id="rId9"/>
                      </a:endParaRPr>
                    </a:p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https://skyandtelescope.org/astronomy-clubs-</a:t>
                      </a:r>
                    </a:p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organizations/?title=</a:t>
                      </a:r>
                      <a:r>
                        <a:rPr lang="en-US" sz="1600" b="0" i="0" u="sng" strike="noStrike" dirty="0" err="1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Clubs+by+State&amp;return_url</a:t>
                      </a:r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=&amp;tag=</a:t>
                      </a:r>
                      <a:r>
                        <a:rPr lang="en-US" sz="1600" b="0" i="0" u="sng" strike="noStrike" dirty="0" err="1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virginia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581723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Norfolk Astronomical Society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Norfolk,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http://norfolkastronomical.org/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43868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NSU Planetarium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Norfolk,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http://rrrtserver.nsu.edu/page4.html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71651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Tidewater Community College Astronomical Society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Chesapeake,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hlinkClick r:id="rId12"/>
                      </a:endParaRPr>
                    </a:p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/>
                        </a:rPr>
                        <a:t>https://skyandtelescope.org/clubs-organizations/tidewater-community-college-astronomical-society/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88092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 Public Schools Planetarium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3"/>
                        </a:rPr>
                        <a:t>http://www.planetarium.vbschools.com/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672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0441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26508"/>
            <a:ext cx="9095182" cy="6044819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 tooltip="Tidewater Master Naturalist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727" y="2868106"/>
            <a:ext cx="292633" cy="475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899" y="26508"/>
            <a:ext cx="4333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Outdoor Ethics/LNT</a:t>
            </a:r>
          </a:p>
        </p:txBody>
      </p:sp>
      <p:sp>
        <p:nvSpPr>
          <p:cNvPr id="9" name="Action Button: Go Back or Previous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3621D-C2B4-4096-9753-7E1C420C1B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470" y="3429000"/>
            <a:ext cx="1030313" cy="1030313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 tooltip="BSA Outdoor Ethics Resources, BSA Outdoor Ethics Awards"/>
            <a:extLst>
              <a:ext uri="{FF2B5EF4-FFF2-40B4-BE49-F238E27FC236}">
                <a16:creationId xmlns:a16="http://schemas.microsoft.com/office/drawing/2014/main" id="{C6DBE14F-613C-4672-A9F0-8BD765C879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4765" y="3495260"/>
            <a:ext cx="487722" cy="560881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 tooltip="Leave No Trace"/>
            <a:extLst>
              <a:ext uri="{FF2B5EF4-FFF2-40B4-BE49-F238E27FC236}">
                <a16:creationId xmlns:a16="http://schemas.microsoft.com/office/drawing/2014/main" id="{85C8133B-BBDF-40A2-B009-280150D8F6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8981" y="2392577"/>
            <a:ext cx="292633" cy="475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7" r="11105"/>
          <a:stretch/>
        </p:blipFill>
        <p:spPr>
          <a:xfrm>
            <a:off x="9114572" y="8069"/>
            <a:ext cx="3075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650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Outdoor Ethics/LNT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2" y="6103987"/>
            <a:ext cx="393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 Outdoor Ethics/LNT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F30DEF-D071-4F4A-B7C1-B14928058F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790384"/>
              </p:ext>
            </p:extLst>
          </p:nvPr>
        </p:nvGraphicFramePr>
        <p:xfrm>
          <a:off x="931977" y="707753"/>
          <a:ext cx="11092070" cy="1676400"/>
        </p:xfrm>
        <a:graphic>
          <a:graphicData uri="http://schemas.openxmlformats.org/drawingml/2006/table">
            <a:tbl>
              <a:tblPr/>
              <a:tblGrid>
                <a:gridCol w="3422593">
                  <a:extLst>
                    <a:ext uri="{9D8B030D-6E8A-4147-A177-3AD203B41FA5}">
                      <a16:colId xmlns:a16="http://schemas.microsoft.com/office/drawing/2014/main" val="1313094937"/>
                    </a:ext>
                  </a:extLst>
                </a:gridCol>
                <a:gridCol w="1887204">
                  <a:extLst>
                    <a:ext uri="{9D8B030D-6E8A-4147-A177-3AD203B41FA5}">
                      <a16:colId xmlns:a16="http://schemas.microsoft.com/office/drawing/2014/main" val="2602428346"/>
                    </a:ext>
                  </a:extLst>
                </a:gridCol>
                <a:gridCol w="5782273">
                  <a:extLst>
                    <a:ext uri="{9D8B030D-6E8A-4147-A177-3AD203B41FA5}">
                      <a16:colId xmlns:a16="http://schemas.microsoft.com/office/drawing/2014/main" val="119967446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BSA Outdoor Ethics Awards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https://www.scouting.org/outdoor-programs/outdoor-ethics/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2681197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BSA Outdoor Ethics Resources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http://outdoorethics-bsa.org/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88543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Leave No Trace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Boulder, CO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https://lnt.org/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909923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Tidewater Master Naturalist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Hampton Roads,VA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https://tidewatermn.org/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172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06739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26508"/>
            <a:ext cx="9095182" cy="6044819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 tooltip="VA Beach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535" y="2873903"/>
            <a:ext cx="292633" cy="475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900" y="26508"/>
            <a:ext cx="402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Paddle Sports</a:t>
            </a:r>
          </a:p>
        </p:txBody>
      </p:sp>
      <p:sp>
        <p:nvSpPr>
          <p:cNvPr id="9" name="Action Button: Go Back or Previous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0DC028-5CB2-40C8-83E0-35EC0DDFE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025" y="0"/>
            <a:ext cx="2962913" cy="6858000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 tooltip="Shenandoah River Outfitters"/>
            <a:extLst>
              <a:ext uri="{FF2B5EF4-FFF2-40B4-BE49-F238E27FC236}">
                <a16:creationId xmlns:a16="http://schemas.microsoft.com/office/drawing/2014/main" id="{41219D1E-21AD-4242-856D-027A12D37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0424" y="2573388"/>
            <a:ext cx="292633" cy="475529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 tooltip="Potomac Paddlesports"/>
            <a:extLst>
              <a:ext uri="{FF2B5EF4-FFF2-40B4-BE49-F238E27FC236}">
                <a16:creationId xmlns:a16="http://schemas.microsoft.com/office/drawing/2014/main" id="{3CA3113F-52E8-4245-A519-8A99664B40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9174" y="2250238"/>
            <a:ext cx="292633" cy="475529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 tooltip="Kayak Enthusiasts of Hampton Roads VA &amp; North Eastern NC"/>
            <a:extLst>
              <a:ext uri="{FF2B5EF4-FFF2-40B4-BE49-F238E27FC236}">
                <a16:creationId xmlns:a16="http://schemas.microsoft.com/office/drawing/2014/main" id="{3E4C4D93-5695-4AFA-AD9B-89E82FC12D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8499" y="2782089"/>
            <a:ext cx="292633" cy="475529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 tooltip="Coastal Canoeists"/>
            <a:extLst>
              <a:ext uri="{FF2B5EF4-FFF2-40B4-BE49-F238E27FC236}">
                <a16:creationId xmlns:a16="http://schemas.microsoft.com/office/drawing/2014/main" id="{54433BCD-8F98-4F04-871E-DC3F101FFB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7215" y="2584080"/>
            <a:ext cx="292633" cy="475529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 tooltip="Penguin Paddling"/>
            <a:extLst>
              <a:ext uri="{FF2B5EF4-FFF2-40B4-BE49-F238E27FC236}">
                <a16:creationId xmlns:a16="http://schemas.microsoft.com/office/drawing/2014/main" id="{D471E3A0-05FA-4B8D-995B-1086C490C1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1531" y="2306560"/>
            <a:ext cx="292633" cy="475529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 tooltip="American Canoe Association"/>
            <a:extLst>
              <a:ext uri="{FF2B5EF4-FFF2-40B4-BE49-F238E27FC236}">
                <a16:creationId xmlns:a16="http://schemas.microsoft.com/office/drawing/2014/main" id="{1C277E32-DB5E-4D24-BE92-EB2EBBA69A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3029" y="2516291"/>
            <a:ext cx="292633" cy="475529"/>
          </a:xfrm>
          <a:prstGeom prst="rect">
            <a:avLst/>
          </a:prstGeom>
        </p:spPr>
      </p:pic>
      <p:pic>
        <p:nvPicPr>
          <p:cNvPr id="15" name="Picture 14">
            <a:hlinkClick r:id="rId3" action="ppaction://hlinksldjump" tooltip="Blue Ridge Voyageurs"/>
            <a:extLst>
              <a:ext uri="{FF2B5EF4-FFF2-40B4-BE49-F238E27FC236}">
                <a16:creationId xmlns:a16="http://schemas.microsoft.com/office/drawing/2014/main" id="{E5BDBF66-61A3-4EF5-8307-BECDB0C385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9758" y="2879999"/>
            <a:ext cx="463336" cy="457240"/>
          </a:xfrm>
          <a:prstGeom prst="rect">
            <a:avLst/>
          </a:prstGeom>
        </p:spPr>
      </p:pic>
      <p:pic>
        <p:nvPicPr>
          <p:cNvPr id="18" name="Picture 17">
            <a:hlinkClick r:id="rId3" action="ppaction://hlinksldjump" tooltip="Carolina Canoe Club"/>
            <a:extLst>
              <a:ext uri="{FF2B5EF4-FFF2-40B4-BE49-F238E27FC236}">
                <a16:creationId xmlns:a16="http://schemas.microsoft.com/office/drawing/2014/main" id="{9221F4CE-366F-43C9-8D63-A2D4CC52C8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7444" y="3009426"/>
            <a:ext cx="292633" cy="481626"/>
          </a:xfrm>
          <a:prstGeom prst="rect">
            <a:avLst/>
          </a:prstGeom>
        </p:spPr>
      </p:pic>
      <p:pic>
        <p:nvPicPr>
          <p:cNvPr id="19" name="Picture 18">
            <a:hlinkClick r:id="rId3" action="ppaction://hlinksldjump" tooltip="Twin River Outfitters"/>
            <a:extLst>
              <a:ext uri="{FF2B5EF4-FFF2-40B4-BE49-F238E27FC236}">
                <a16:creationId xmlns:a16="http://schemas.microsoft.com/office/drawing/2014/main" id="{A2B446BF-DA05-4C97-9AE5-B50384F086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1987" y="2633090"/>
            <a:ext cx="292633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389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Paddle Sports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2" y="6103987"/>
            <a:ext cx="393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 Paddle Sports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8B97FEA-EF83-499C-94EE-87203E4E0B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234471"/>
              </p:ext>
            </p:extLst>
          </p:nvPr>
        </p:nvGraphicFramePr>
        <p:xfrm>
          <a:off x="931977" y="645808"/>
          <a:ext cx="11145077" cy="4794118"/>
        </p:xfrm>
        <a:graphic>
          <a:graphicData uri="http://schemas.openxmlformats.org/drawingml/2006/table">
            <a:tbl>
              <a:tblPr/>
              <a:tblGrid>
                <a:gridCol w="3438949">
                  <a:extLst>
                    <a:ext uri="{9D8B030D-6E8A-4147-A177-3AD203B41FA5}">
                      <a16:colId xmlns:a16="http://schemas.microsoft.com/office/drawing/2014/main" val="1925552899"/>
                    </a:ext>
                  </a:extLst>
                </a:gridCol>
                <a:gridCol w="2934810">
                  <a:extLst>
                    <a:ext uri="{9D8B030D-6E8A-4147-A177-3AD203B41FA5}">
                      <a16:colId xmlns:a16="http://schemas.microsoft.com/office/drawing/2014/main" val="2370404098"/>
                    </a:ext>
                  </a:extLst>
                </a:gridCol>
                <a:gridCol w="4771318">
                  <a:extLst>
                    <a:ext uri="{9D8B030D-6E8A-4147-A177-3AD203B41FA5}">
                      <a16:colId xmlns:a16="http://schemas.microsoft.com/office/drawing/2014/main" val="1438879705"/>
                    </a:ext>
                  </a:extLst>
                </a:gridCol>
              </a:tblGrid>
              <a:tr h="271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American Canoe Association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Fredericksburg, VA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https://www.americancanoe.org/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5376474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Blue Ridge Voyageurs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Md Atlantic Area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http://www.blueridgevoyageurs.org/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7884118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Carolina Canoe Club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Raleigh, NC 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https://www.carolinacanoeclub.org/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475034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Coastal Canoeists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Richmond, VA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https://www.coastals.org/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6075267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Kayak Enthusiasts of Hampton Roads VA &amp; North Eastern NC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Hampton Roads VA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https://www.facebook.com/groups/183064152272917/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5959967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Kayak Nature Tours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https://www.kayaknaturetours.net/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6914592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Ocean Eagle Kayaking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https://www.oceaneaglekayak.com/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86220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Penguin Paddling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Occoquan, VA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/>
                        </a:rPr>
                        <a:t>https://www.penguinpaddling.com/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9444092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Potomac Paddle sports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Potomac, MD 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3"/>
                        </a:rPr>
                        <a:t>https://www.potomacpaddlesports.com/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092542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RVA Paddles Sports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Richmond, VA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4"/>
                        </a:rPr>
                        <a:t>https://rvapaddlesports.com/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168943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Shenandoah River Outfitters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Luray, VA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5"/>
                        </a:rPr>
                        <a:t>https://shenandoah-river.com/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0968002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Surf &amp; Adventure Co.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6"/>
                        </a:rPr>
                        <a:t>https://oceanrentalsltd.com/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932445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Tula Adventure Sports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7"/>
                        </a:rPr>
                        <a:t>https://www.tulasports.com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0777864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Twin River Outfitters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Buchanan, VA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8"/>
                        </a:rPr>
                        <a:t>https://canoevirginia.net/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516420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Wild River Outfitters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9"/>
                        </a:rPr>
                        <a:t>https://www.wildriveroutfitters.com/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7665392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Wildriver Outfitter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9"/>
                        </a:rPr>
                        <a:t>https://www.wildriveroutfitters.com/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66" marR="5666" marT="56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804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52619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26508"/>
            <a:ext cx="9095182" cy="6044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752" y="2868106"/>
            <a:ext cx="292633" cy="475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900" y="26508"/>
            <a:ext cx="402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Sailing</a:t>
            </a:r>
          </a:p>
        </p:txBody>
      </p:sp>
      <p:sp>
        <p:nvSpPr>
          <p:cNvPr id="9" name="Action Button: Go Back or Previous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2" name="Picture 1">
            <a:hlinkClick r:id="rId5" action="ppaction://hlinksldjump" tooltip="American Sailing Association, US Sailing"/>
            <a:extLst>
              <a:ext uri="{FF2B5EF4-FFF2-40B4-BE49-F238E27FC236}">
                <a16:creationId xmlns:a16="http://schemas.microsoft.com/office/drawing/2014/main" id="{A78ACD11-C257-4E68-A5ED-EEDC21843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0849" y="1884480"/>
            <a:ext cx="658425" cy="1164437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 tooltip="Sea Scout Ship 42, Sail Hampton Roads (Tidewater Council)"/>
            <a:extLst>
              <a:ext uri="{FF2B5EF4-FFF2-40B4-BE49-F238E27FC236}">
                <a16:creationId xmlns:a16="http://schemas.microsoft.com/office/drawing/2014/main" id="{1AA9B090-7F46-4876-89D6-95E8B628CD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0137" y="2590813"/>
            <a:ext cx="292633" cy="475529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 tooltip="Youth Sailing Virginia"/>
            <a:extLst>
              <a:ext uri="{FF2B5EF4-FFF2-40B4-BE49-F238E27FC236}">
                <a16:creationId xmlns:a16="http://schemas.microsoft.com/office/drawing/2014/main" id="{09CFA75E-5B62-42E1-A877-02C7E8985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0092" y="2630340"/>
            <a:ext cx="292633" cy="475529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 tooltip="Pamlico Sea Base - Eastern Carolina Council"/>
            <a:extLst>
              <a:ext uri="{FF2B5EF4-FFF2-40B4-BE49-F238E27FC236}">
                <a16:creationId xmlns:a16="http://schemas.microsoft.com/office/drawing/2014/main" id="{A63F9E99-6DB1-4D5D-89B6-A0A0BF4B0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3163" y="3020506"/>
            <a:ext cx="292633" cy="475529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 tooltip="Norfolk Naval Sailing Center"/>
            <a:extLst>
              <a:ext uri="{FF2B5EF4-FFF2-40B4-BE49-F238E27FC236}">
                <a16:creationId xmlns:a16="http://schemas.microsoft.com/office/drawing/2014/main" id="{AFEDD35C-B7AC-409A-90D4-0A9BD985B8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728" y="2868105"/>
            <a:ext cx="292633" cy="475529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 tooltip="DELMARVA Council"/>
            <a:extLst>
              <a:ext uri="{FF2B5EF4-FFF2-40B4-BE49-F238E27FC236}">
                <a16:creationId xmlns:a16="http://schemas.microsoft.com/office/drawing/2014/main" id="{F2F3E79B-F6D0-426A-9040-2BA5B37CF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4988" y="2228933"/>
            <a:ext cx="292633" cy="475529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 tooltip="BSA Sea Base"/>
            <a:extLst>
              <a:ext uri="{FF2B5EF4-FFF2-40B4-BE49-F238E27FC236}">
                <a16:creationId xmlns:a16="http://schemas.microsoft.com/office/drawing/2014/main" id="{B7D22FE4-3B03-4356-8042-42C2EEB909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8394" y="5006783"/>
            <a:ext cx="292633" cy="475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2" r="16829"/>
          <a:stretch/>
        </p:blipFill>
        <p:spPr>
          <a:xfrm>
            <a:off x="9232669" y="0"/>
            <a:ext cx="2959331" cy="683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76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Sailing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2" y="6103987"/>
            <a:ext cx="393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Sailing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1F8FDE-445D-4F04-929F-487FD6B946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299542"/>
              </p:ext>
            </p:extLst>
          </p:nvPr>
        </p:nvGraphicFramePr>
        <p:xfrm>
          <a:off x="958355" y="707753"/>
          <a:ext cx="11358748" cy="4889581"/>
        </p:xfrm>
        <a:graphic>
          <a:graphicData uri="http://schemas.openxmlformats.org/drawingml/2006/table">
            <a:tbl>
              <a:tblPr/>
              <a:tblGrid>
                <a:gridCol w="3504880">
                  <a:extLst>
                    <a:ext uri="{9D8B030D-6E8A-4147-A177-3AD203B41FA5}">
                      <a16:colId xmlns:a16="http://schemas.microsoft.com/office/drawing/2014/main" val="3210756498"/>
                    </a:ext>
                  </a:extLst>
                </a:gridCol>
                <a:gridCol w="2991076">
                  <a:extLst>
                    <a:ext uri="{9D8B030D-6E8A-4147-A177-3AD203B41FA5}">
                      <a16:colId xmlns:a16="http://schemas.microsoft.com/office/drawing/2014/main" val="3428814740"/>
                    </a:ext>
                  </a:extLst>
                </a:gridCol>
                <a:gridCol w="4862792">
                  <a:extLst>
                    <a:ext uri="{9D8B030D-6E8A-4147-A177-3AD203B41FA5}">
                      <a16:colId xmlns:a16="http://schemas.microsoft.com/office/drawing/2014/main" val="3185568644"/>
                    </a:ext>
                  </a:extLst>
                </a:gridCol>
              </a:tblGrid>
              <a:tr h="38211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American Sailing Association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https://asa.com/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6086110"/>
                  </a:ext>
                </a:extLst>
              </a:tr>
              <a:tr h="38211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BSA Sea Base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https://www.bsaseabase.org/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220464"/>
                  </a:ext>
                </a:extLst>
              </a:tr>
              <a:tr h="428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DELMARVA Council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Dover DE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https://www.delmarvacouncil.org/high-adventure-opportunities/high-adventure-sailing-on-the-chesapeake/9297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437383"/>
                  </a:ext>
                </a:extLst>
              </a:tr>
              <a:tr h="38211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Norfolk Naval Sailing Center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Norfolk, VA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https://www.navymwrnavalstationnorfolk.com/recreation/marina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196144"/>
                  </a:ext>
                </a:extLst>
              </a:tr>
              <a:tr h="38211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Pamlico Sea Base - Eastern Carolina Council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Kinston, NC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https://www.eccbsa.org/camping/pamlico-sea-base/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674356"/>
                  </a:ext>
                </a:extLst>
              </a:tr>
              <a:tr h="38211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Sail Hampton Roads (Tidewater Council)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Hamton Roads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https://tidewaterbsa.com/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0249"/>
                  </a:ext>
                </a:extLst>
              </a:tr>
              <a:tr h="38211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Sail Nauticus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Norfolk, VA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https://sailnauticus.org/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939608"/>
                  </a:ext>
                </a:extLst>
              </a:tr>
              <a:tr h="38211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Sail Time Virginia Beach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/>
                        </a:rPr>
                        <a:t>https://sailtime.com/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235073"/>
                  </a:ext>
                </a:extLst>
              </a:tr>
              <a:tr h="48401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Sea Scout Ship 42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Hampton Roads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3"/>
                        </a:rPr>
                        <a:t>https://www.facebook.com/groups/Ship42TWC/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521842"/>
                  </a:ext>
                </a:extLst>
              </a:tr>
              <a:tr h="38211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 Sailing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4"/>
                        </a:rPr>
                        <a:t>https://www.ussailing.org/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3542571"/>
                  </a:ext>
                </a:extLst>
              </a:tr>
              <a:tr h="38211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Youth Sailing Virginia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Hampton, VA</a:t>
                      </a: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5"/>
                        </a:rPr>
                        <a:t>https://youthsailingva.org/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61" marR="7961" marT="79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5070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88920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26508"/>
            <a:ext cx="9095182" cy="6044819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 tooltip="Chesapeake Bay Diving, Grand Adventure Charters L.L.C, Lynnhaven Dive Center, 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461" y="2868106"/>
            <a:ext cx="292633" cy="475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900" y="26508"/>
            <a:ext cx="402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Scuba</a:t>
            </a:r>
          </a:p>
        </p:txBody>
      </p:sp>
      <p:sp>
        <p:nvSpPr>
          <p:cNvPr id="9" name="Action Button: Go Back or Previous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5AF748-03AF-4981-A52D-25F3FAEFF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9683" y="3191235"/>
            <a:ext cx="292633" cy="475529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 tooltip="Allstar Live Boards-Scouts"/>
            <a:extLst>
              <a:ext uri="{FF2B5EF4-FFF2-40B4-BE49-F238E27FC236}">
                <a16:creationId xmlns:a16="http://schemas.microsoft.com/office/drawing/2014/main" id="{027EE526-422F-4C9D-94A3-441C3D1F8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560" y="4152018"/>
            <a:ext cx="292633" cy="475529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 tooltip="Malibu Divers-Scouting"/>
            <a:extLst>
              <a:ext uri="{FF2B5EF4-FFF2-40B4-BE49-F238E27FC236}">
                <a16:creationId xmlns:a16="http://schemas.microsoft.com/office/drawing/2014/main" id="{B866A52C-2B72-44C8-9084-85F81834A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351" y="2910400"/>
            <a:ext cx="292633" cy="475529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 tooltip="Discovery Diving Company, Olympus Dive Center (ODC)"/>
            <a:extLst>
              <a:ext uri="{FF2B5EF4-FFF2-40B4-BE49-F238E27FC236}">
                <a16:creationId xmlns:a16="http://schemas.microsoft.com/office/drawing/2014/main" id="{2E387929-7292-4A1A-AEDE-FE2E0C25C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1693" y="2930279"/>
            <a:ext cx="292633" cy="475529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 tooltip="Blue Octopus"/>
            <a:extLst>
              <a:ext uri="{FF2B5EF4-FFF2-40B4-BE49-F238E27FC236}">
                <a16:creationId xmlns:a16="http://schemas.microsoft.com/office/drawing/2014/main" id="{D0E229E0-FF0E-4B61-87D4-6A0390A01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5986" y="2225650"/>
            <a:ext cx="292633" cy="475529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 tooltip="Virginia Scuba"/>
            <a:extLst>
              <a:ext uri="{FF2B5EF4-FFF2-40B4-BE49-F238E27FC236}">
                <a16:creationId xmlns:a16="http://schemas.microsoft.com/office/drawing/2014/main" id="{36083FA1-5E68-4412-A94F-FC4A95096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2218" y="2344532"/>
            <a:ext cx="292633" cy="475529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 tooltip="Underwater Adventures"/>
            <a:extLst>
              <a:ext uri="{FF2B5EF4-FFF2-40B4-BE49-F238E27FC236}">
                <a16:creationId xmlns:a16="http://schemas.microsoft.com/office/drawing/2014/main" id="{99E53C48-D09A-442D-9B5A-144B870EC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9144" y="2630341"/>
            <a:ext cx="292633" cy="475529"/>
          </a:xfrm>
          <a:prstGeom prst="rect">
            <a:avLst/>
          </a:prstGeom>
        </p:spPr>
      </p:pic>
      <p:pic>
        <p:nvPicPr>
          <p:cNvPr id="15" name="Picture 14">
            <a:hlinkClick r:id="rId3" action="ppaction://hlinksldjump" tooltip="Scuba Commander"/>
            <a:extLst>
              <a:ext uri="{FF2B5EF4-FFF2-40B4-BE49-F238E27FC236}">
                <a16:creationId xmlns:a16="http://schemas.microsoft.com/office/drawing/2014/main" id="{CF1CE3F2-F95B-49E4-BC2F-838554F46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2219" y="2837656"/>
            <a:ext cx="292633" cy="4755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E34E84-17C4-407E-8F68-665410134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1587" y="1621752"/>
            <a:ext cx="1030313" cy="1030313"/>
          </a:xfrm>
          <a:prstGeom prst="rect">
            <a:avLst/>
          </a:prstGeom>
        </p:spPr>
      </p:pic>
      <p:pic>
        <p:nvPicPr>
          <p:cNvPr id="16" name="Picture 15">
            <a:hlinkClick r:id="rId3" action="ppaction://hlinksldjump" tooltip="Scubaboard"/>
            <a:extLst>
              <a:ext uri="{FF2B5EF4-FFF2-40B4-BE49-F238E27FC236}">
                <a16:creationId xmlns:a16="http://schemas.microsoft.com/office/drawing/2014/main" id="{A1FEDA6E-AABD-4A7F-BF51-468C3A00E1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6453" y="1702408"/>
            <a:ext cx="506012" cy="5364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3" r="17256"/>
          <a:stretch/>
        </p:blipFill>
        <p:spPr>
          <a:xfrm>
            <a:off x="9091352" y="26508"/>
            <a:ext cx="3100648" cy="68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23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SCUBA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2" y="6103987"/>
            <a:ext cx="393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SCUBA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4A5652C-0FBF-497A-8C04-2A178C63F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15074"/>
              </p:ext>
            </p:extLst>
          </p:nvPr>
        </p:nvGraphicFramePr>
        <p:xfrm>
          <a:off x="958481" y="540165"/>
          <a:ext cx="11260023" cy="5595133"/>
        </p:xfrm>
        <a:graphic>
          <a:graphicData uri="http://schemas.openxmlformats.org/drawingml/2006/table">
            <a:tbl>
              <a:tblPr/>
              <a:tblGrid>
                <a:gridCol w="2964162">
                  <a:extLst>
                    <a:ext uri="{9D8B030D-6E8A-4147-A177-3AD203B41FA5}">
                      <a16:colId xmlns:a16="http://schemas.microsoft.com/office/drawing/2014/main" val="1864079875"/>
                    </a:ext>
                  </a:extLst>
                </a:gridCol>
                <a:gridCol w="3475334">
                  <a:extLst>
                    <a:ext uri="{9D8B030D-6E8A-4147-A177-3AD203B41FA5}">
                      <a16:colId xmlns:a16="http://schemas.microsoft.com/office/drawing/2014/main" val="2357410279"/>
                    </a:ext>
                  </a:extLst>
                </a:gridCol>
                <a:gridCol w="4820527">
                  <a:extLst>
                    <a:ext uri="{9D8B030D-6E8A-4147-A177-3AD203B41FA5}">
                      <a16:colId xmlns:a16="http://schemas.microsoft.com/office/drawing/2014/main" val="3915208345"/>
                    </a:ext>
                  </a:extLst>
                </a:gridCol>
              </a:tblGrid>
              <a:tr h="3743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Allstar Live Boards-Scouts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Fort Walton Beach, FL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https://allstarliveaboards.com/scuba-diving-scouts/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4752347"/>
                  </a:ext>
                </a:extLst>
              </a:tr>
              <a:tr h="3743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Blue Octopus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Alexandria, VA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https://www.blueoctopusscuba.com/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769173"/>
                  </a:ext>
                </a:extLst>
              </a:tr>
              <a:tr h="3743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Chesapeake Bay Diving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https://www.cbdiving.com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0204619"/>
                  </a:ext>
                </a:extLst>
              </a:tr>
              <a:tr h="3743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Discovery Diving Company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Beaufort, NC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https://www.discoverydiving.com/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164502"/>
                  </a:ext>
                </a:extLst>
              </a:tr>
              <a:tr h="3743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Grand Adventure Charters L.L.C.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www.grandadventurevb.com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2236996"/>
                  </a:ext>
                </a:extLst>
              </a:tr>
              <a:tr h="3743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Lake Phoenix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Rawlings, VA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www.lake-phoenix.com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046370"/>
                  </a:ext>
                </a:extLst>
              </a:tr>
              <a:tr h="3743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Lynnhaven Dive Center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https://ldcscuba.com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790406"/>
                  </a:ext>
                </a:extLst>
              </a:tr>
              <a:tr h="55326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Malibu Divers-Scouting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Malibu, CA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hlinkClick r:id="rId12"/>
                      </a:endParaRPr>
                    </a:p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/>
                        </a:rPr>
                        <a:t>https://malibudivers.com/collections/bsa-boy-scout-scuba-programs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89731"/>
                  </a:ext>
                </a:extLst>
              </a:tr>
              <a:tr h="3743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Olympus Dive Center (ODC)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Morehead City, NC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3"/>
                        </a:rPr>
                        <a:t>www.olympusdiving.com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8971896"/>
                  </a:ext>
                </a:extLst>
              </a:tr>
              <a:tr h="3743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Scuba Commander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Norfolk, VA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4"/>
                        </a:rPr>
                        <a:t>https://www.scuba-commander.com/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092613"/>
                  </a:ext>
                </a:extLst>
              </a:tr>
              <a:tr h="55326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Scuba board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World-wide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hlinkClick r:id="rId15"/>
                      </a:endParaRPr>
                    </a:p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5"/>
                        </a:rPr>
                        <a:t>https://www.scubaboard.com/community/threads/hampton-roads-divers.536885/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6051452"/>
                  </a:ext>
                </a:extLst>
              </a:tr>
              <a:tr h="3743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Underwater Adventures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Hampton, VA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6"/>
                        </a:rPr>
                        <a:t>https://www.underwateradventures.com/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2344152"/>
                  </a:ext>
                </a:extLst>
              </a:tr>
              <a:tr h="3743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Scuba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Manassas, VA</a:t>
                      </a: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7"/>
                        </a:rPr>
                        <a:t>https://www.virginiascuba.com/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73" marR="6973" marT="6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575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15359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67251" y="0"/>
            <a:ext cx="9095182" cy="6044819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 tooltip="C2 Shooting Center, Freedom Shooting Center, NAS Oceana - Skeet, Trap &amp; Archery Range, 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779" y="2828350"/>
            <a:ext cx="292633" cy="475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900" y="26508"/>
            <a:ext cx="402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Shooting Sports</a:t>
            </a:r>
          </a:p>
        </p:txBody>
      </p:sp>
      <p:sp>
        <p:nvSpPr>
          <p:cNvPr id="9" name="Action Button: Go Back or Previous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D35497-F8E4-4002-8274-31833CB2F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9683" y="3191235"/>
            <a:ext cx="292633" cy="475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8AC140-E61E-4BB5-9036-D125AAF0C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2083" y="3343635"/>
            <a:ext cx="292633" cy="475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DF17B9-FAA9-4C1B-A644-71C36E086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4483" y="3496035"/>
            <a:ext cx="292633" cy="475529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 tooltip="Smoking Gun Range"/>
            <a:extLst>
              <a:ext uri="{FF2B5EF4-FFF2-40B4-BE49-F238E27FC236}">
                <a16:creationId xmlns:a16="http://schemas.microsoft.com/office/drawing/2014/main" id="{49F6743E-7F43-4793-8BF3-E53047727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2537" y="2573388"/>
            <a:ext cx="292633" cy="475529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 tooltip="Middlesex Shooting Sports Club"/>
            <a:extLst>
              <a:ext uri="{FF2B5EF4-FFF2-40B4-BE49-F238E27FC236}">
                <a16:creationId xmlns:a16="http://schemas.microsoft.com/office/drawing/2014/main" id="{D39346CF-1ED2-48B0-B87D-3559B74823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5375" y="2229462"/>
            <a:ext cx="292633" cy="475529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 tooltip="Tactical Shooting Academy"/>
            <a:extLst>
              <a:ext uri="{FF2B5EF4-FFF2-40B4-BE49-F238E27FC236}">
                <a16:creationId xmlns:a16="http://schemas.microsoft.com/office/drawing/2014/main" id="{38EA474F-FE24-4527-9B0D-B2E659600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1502" y="2509662"/>
            <a:ext cx="292633" cy="475529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 tooltip="Step Outside, Superior Pawn and Gold"/>
            <a:extLst>
              <a:ext uri="{FF2B5EF4-FFF2-40B4-BE49-F238E27FC236}">
                <a16:creationId xmlns:a16="http://schemas.microsoft.com/office/drawing/2014/main" id="{DA16F8DD-E805-425B-AFF5-93A117797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218" y="2475121"/>
            <a:ext cx="292633" cy="475529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 tooltip="Norfolk County Rifle Range"/>
            <a:extLst>
              <a:ext uri="{FF2B5EF4-FFF2-40B4-BE49-F238E27FC236}">
                <a16:creationId xmlns:a16="http://schemas.microsoft.com/office/drawing/2014/main" id="{F4A361E4-249C-46C7-B4B7-F8455F6D8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1707" y="2789862"/>
            <a:ext cx="292633" cy="475529"/>
          </a:xfrm>
          <a:prstGeom prst="rect">
            <a:avLst/>
          </a:prstGeom>
        </p:spPr>
      </p:pic>
      <p:pic>
        <p:nvPicPr>
          <p:cNvPr id="15" name="Picture 14">
            <a:hlinkClick r:id="rId3" action="ppaction://hlinksldjump" tooltip="Bob's Gun Shop"/>
            <a:extLst>
              <a:ext uri="{FF2B5EF4-FFF2-40B4-BE49-F238E27FC236}">
                <a16:creationId xmlns:a16="http://schemas.microsoft.com/office/drawing/2014/main" id="{C8830E07-161C-4DF7-BF0C-3B4586F06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7902" y="2751374"/>
            <a:ext cx="292633" cy="4755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3" r="33062"/>
          <a:stretch/>
        </p:blipFill>
        <p:spPr>
          <a:xfrm>
            <a:off x="9373985" y="0"/>
            <a:ext cx="281801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760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Shooting Sports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2" y="6103987"/>
            <a:ext cx="393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Shooting Sports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62F2F9-E2D9-46D5-8580-40E08D27D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177789"/>
              </p:ext>
            </p:extLst>
          </p:nvPr>
        </p:nvGraphicFramePr>
        <p:xfrm>
          <a:off x="980663" y="684558"/>
          <a:ext cx="11158329" cy="4656791"/>
        </p:xfrm>
        <a:graphic>
          <a:graphicData uri="http://schemas.openxmlformats.org/drawingml/2006/table">
            <a:tbl>
              <a:tblPr/>
              <a:tblGrid>
                <a:gridCol w="3233528">
                  <a:extLst>
                    <a:ext uri="{9D8B030D-6E8A-4147-A177-3AD203B41FA5}">
                      <a16:colId xmlns:a16="http://schemas.microsoft.com/office/drawing/2014/main" val="4053645254"/>
                    </a:ext>
                  </a:extLst>
                </a:gridCol>
                <a:gridCol w="3147810">
                  <a:extLst>
                    <a:ext uri="{9D8B030D-6E8A-4147-A177-3AD203B41FA5}">
                      <a16:colId xmlns:a16="http://schemas.microsoft.com/office/drawing/2014/main" val="3172859142"/>
                    </a:ext>
                  </a:extLst>
                </a:gridCol>
                <a:gridCol w="4776991">
                  <a:extLst>
                    <a:ext uri="{9D8B030D-6E8A-4147-A177-3AD203B41FA5}">
                      <a16:colId xmlns:a16="http://schemas.microsoft.com/office/drawing/2014/main" val="4127245129"/>
                    </a:ext>
                  </a:extLst>
                </a:gridCol>
              </a:tblGrid>
              <a:tr h="435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Bob's Gun Shop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Norfolk, VA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http://www.bobsgunshop.com/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0181073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C2 Shooting Center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https://c2shootingcenter.com/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577045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Freedom Shooting Center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https://freedomshootingcenter.com/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70465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Middlesex Shooting Sports Club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Hartfield, VA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http://www.middlesex-range.org/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638758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NAS Oceana - Skeet, Trap &amp; Archery Range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hlinkClick r:id="rId9"/>
                      </a:endParaRPr>
                    </a:p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https://www.navymwroceanadamneck.com/programs/b89a6e2b-8c55-4a82-be79-91d1543ff84e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5233175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Norfolk County Rifle Range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Chesapeake, VA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https://www.ncrr.net/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3084972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Smoking Gun Range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Colonial Heights, VA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http://www.thesmokinggunrange.com/SmokingGun.html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5412296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Step Outside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Hampton, VA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/>
                        </a:rPr>
                        <a:t>https://stepoutside.org/hampton-va/shooting-sports/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7674179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Superior Pawn and Gold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Hampton, VA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3"/>
                        </a:rPr>
                        <a:t>https://www.superiorpawnva.com/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166820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Tactical Shooting Academy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Surry, VA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4"/>
                        </a:rPr>
                        <a:t>http://www.tacticalshooting.com/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6030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7442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26508"/>
            <a:ext cx="9095182" cy="6044819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 tooltip="Friends of First Landing State Park, Wild River Outfitters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5677" y="2788941"/>
            <a:ext cx="292633" cy="475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900" y="26508"/>
            <a:ext cx="402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Backpacking</a:t>
            </a:r>
          </a:p>
        </p:txBody>
      </p:sp>
      <p:sp>
        <p:nvSpPr>
          <p:cNvPr id="9" name="Action Button: Go Back or Previous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2" name="Picture 1">
            <a:hlinkClick r:id="rId3" action="ppaction://hlinksldjump" tooltip="American Hiking Society, REI, The Trek"/>
            <a:extLst>
              <a:ext uri="{FF2B5EF4-FFF2-40B4-BE49-F238E27FC236}">
                <a16:creationId xmlns:a16="http://schemas.microsoft.com/office/drawing/2014/main" id="{F9A5D334-6D53-4859-8C8E-3245193E0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8228" y="2523651"/>
            <a:ext cx="658425" cy="1164437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 tooltip="Carolina Mountain Club"/>
            <a:extLst>
              <a:ext uri="{FF2B5EF4-FFF2-40B4-BE49-F238E27FC236}">
                <a16:creationId xmlns:a16="http://schemas.microsoft.com/office/drawing/2014/main" id="{7625B222-BE09-474F-A34C-520993CAFA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9142" y="3097477"/>
            <a:ext cx="292633" cy="475529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 tooltip="Goshen Scout Reservation - Historic Trails"/>
            <a:extLst>
              <a:ext uri="{FF2B5EF4-FFF2-40B4-BE49-F238E27FC236}">
                <a16:creationId xmlns:a16="http://schemas.microsoft.com/office/drawing/2014/main" id="{5FD4A385-9F2B-4D54-BCA0-C65AC03AF3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9973" y="2458158"/>
            <a:ext cx="292633" cy="475529"/>
          </a:xfrm>
          <a:prstGeom prst="rect">
            <a:avLst/>
          </a:prstGeom>
        </p:spPr>
      </p:pic>
      <p:pic>
        <p:nvPicPr>
          <p:cNvPr id="17" name="Picture 16">
            <a:hlinkClick r:id="rId3" action="ppaction://hlinksldjump" tooltip="Prince William Trails and Streams Coalition"/>
            <a:extLst>
              <a:ext uri="{FF2B5EF4-FFF2-40B4-BE49-F238E27FC236}">
                <a16:creationId xmlns:a16="http://schemas.microsoft.com/office/drawing/2014/main" id="{4EA9D04C-60FB-435B-BB4E-B8EEC3DBB6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7927" y="2209177"/>
            <a:ext cx="292633" cy="475529"/>
          </a:xfrm>
          <a:prstGeom prst="rect">
            <a:avLst/>
          </a:prstGeom>
        </p:spPr>
      </p:pic>
      <p:pic>
        <p:nvPicPr>
          <p:cNvPr id="18" name="Picture 17">
            <a:hlinkClick r:id="rId3" action="ppaction://hlinksldjump" tooltip="James River Outdoor Coalition, Walkabout Outfitters"/>
            <a:extLst>
              <a:ext uri="{FF2B5EF4-FFF2-40B4-BE49-F238E27FC236}">
                <a16:creationId xmlns:a16="http://schemas.microsoft.com/office/drawing/2014/main" id="{50B0ED27-B2AD-43C2-B360-BF26559CCE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0092" y="2665148"/>
            <a:ext cx="292633" cy="475529"/>
          </a:xfrm>
          <a:prstGeom prst="rect">
            <a:avLst/>
          </a:prstGeom>
        </p:spPr>
      </p:pic>
      <p:pic>
        <p:nvPicPr>
          <p:cNvPr id="19" name="Picture 18">
            <a:hlinkClick r:id="rId3" action="ppaction://hlinksldjump" tooltip="Back Country Outdoor Leadership Skills"/>
            <a:extLst>
              <a:ext uri="{FF2B5EF4-FFF2-40B4-BE49-F238E27FC236}">
                <a16:creationId xmlns:a16="http://schemas.microsoft.com/office/drawing/2014/main" id="{AC6ADE6C-623B-487D-9B89-04F241E43C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0090" y="2436682"/>
            <a:ext cx="292633" cy="475529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hlinkClick r:id="rId3" action="ppaction://hlinksldjump" tooltip="Great Outdoor Provisions, Virginia Capital Trail Foundation, "/>
            <a:extLst>
              <a:ext uri="{FF2B5EF4-FFF2-40B4-BE49-F238E27FC236}">
                <a16:creationId xmlns:a16="http://schemas.microsoft.com/office/drawing/2014/main" id="{0BCCD920-E06C-4E39-AFE6-99ED9EDC2C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181" y="2582123"/>
            <a:ext cx="660175" cy="660175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hlinkClick r:id="rId3" action="ppaction://hlinksldjump" tooltip="Great Outdoor Provisions"/>
            <a:extLst>
              <a:ext uri="{FF2B5EF4-FFF2-40B4-BE49-F238E27FC236}">
                <a16:creationId xmlns:a16="http://schemas.microsoft.com/office/drawing/2014/main" id="{C3127A84-6C8A-4CEF-8A1C-85E543F07C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081" y="3230196"/>
            <a:ext cx="676848" cy="676848"/>
          </a:xfrm>
          <a:prstGeom prst="rect">
            <a:avLst/>
          </a:prstGeom>
        </p:spPr>
      </p:pic>
      <p:pic>
        <p:nvPicPr>
          <p:cNvPr id="27" name="Picture 26">
            <a:hlinkClick r:id="rId3" action="ppaction://hlinksldjump" tooltip="Rockfish Gap Outfitters"/>
            <a:extLst>
              <a:ext uri="{FF2B5EF4-FFF2-40B4-BE49-F238E27FC236}">
                <a16:creationId xmlns:a16="http://schemas.microsoft.com/office/drawing/2014/main" id="{B490FFDA-76A9-43B3-9B16-2D5DEA85A2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1306" y="2402211"/>
            <a:ext cx="292633" cy="475529"/>
          </a:xfrm>
          <a:prstGeom prst="rect">
            <a:avLst/>
          </a:prstGeom>
        </p:spPr>
      </p:pic>
      <p:pic>
        <p:nvPicPr>
          <p:cNvPr id="28" name="Picture 27">
            <a:hlinkClick r:id="rId3" action="ppaction://hlinksldjump" tooltip="Roanoke Outside"/>
            <a:extLst>
              <a:ext uri="{FF2B5EF4-FFF2-40B4-BE49-F238E27FC236}">
                <a16:creationId xmlns:a16="http://schemas.microsoft.com/office/drawing/2014/main" id="{43926CED-EC9A-4F1F-A938-1EEEBD0028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5225" y="2648651"/>
            <a:ext cx="292633" cy="475529"/>
          </a:xfrm>
          <a:prstGeom prst="rect">
            <a:avLst/>
          </a:prstGeom>
        </p:spPr>
      </p:pic>
      <p:pic>
        <p:nvPicPr>
          <p:cNvPr id="29" name="Picture 28">
            <a:hlinkClick r:id="rId3" action="ppaction://hlinksldjump" tooltip="Mt. Roger Outfitters"/>
            <a:extLst>
              <a:ext uri="{FF2B5EF4-FFF2-40B4-BE49-F238E27FC236}">
                <a16:creationId xmlns:a16="http://schemas.microsoft.com/office/drawing/2014/main" id="{5978EE7B-06C6-4821-A4F1-36FA6ACC00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7927" y="2842372"/>
            <a:ext cx="292633" cy="475529"/>
          </a:xfrm>
          <a:prstGeom prst="rect">
            <a:avLst/>
          </a:prstGeom>
        </p:spPr>
      </p:pic>
      <p:pic>
        <p:nvPicPr>
          <p:cNvPr id="31" name="Picture 30">
            <a:hlinkClick r:id="rId3" action="ppaction://hlinksldjump" tooltip="Tidewater Appalachian Trail Club"/>
            <a:extLst>
              <a:ext uri="{FF2B5EF4-FFF2-40B4-BE49-F238E27FC236}">
                <a16:creationId xmlns:a16="http://schemas.microsoft.com/office/drawing/2014/main" id="{74F9FDF3-F541-42A0-A12E-09C57E8FE7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4960" y="2834084"/>
            <a:ext cx="292633" cy="475529"/>
          </a:xfrm>
          <a:prstGeom prst="rect">
            <a:avLst/>
          </a:prstGeom>
        </p:spPr>
      </p:pic>
      <p:pic>
        <p:nvPicPr>
          <p:cNvPr id="32" name="Picture 31">
            <a:hlinkClick r:id="rId3" action="ppaction://hlinksldjump" tooltip="Tennessee Eastman Hiking and Canoeing Club"/>
            <a:extLst>
              <a:ext uri="{FF2B5EF4-FFF2-40B4-BE49-F238E27FC236}">
                <a16:creationId xmlns:a16="http://schemas.microsoft.com/office/drawing/2014/main" id="{5DFC9423-CB0E-45D6-ADC5-4FAAD03328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4264" y="2842371"/>
            <a:ext cx="292633" cy="475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1" r="35035"/>
          <a:stretch/>
        </p:blipFill>
        <p:spPr>
          <a:xfrm>
            <a:off x="9457114" y="18195"/>
            <a:ext cx="2734886" cy="68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652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-16538"/>
            <a:ext cx="9095182" cy="6044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899" y="26508"/>
            <a:ext cx="4678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White Water Rafting</a:t>
            </a:r>
          </a:p>
        </p:txBody>
      </p:sp>
      <p:sp>
        <p:nvSpPr>
          <p:cNvPr id="9" name="Action Button: Go Back or Previous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5" name="Picture 4">
            <a:hlinkClick r:id="rId4" action="ppaction://hlinksldjump" tooltip="Fieldcraft Survival"/>
            <a:extLst>
              <a:ext uri="{FF2B5EF4-FFF2-40B4-BE49-F238E27FC236}">
                <a16:creationId xmlns:a16="http://schemas.microsoft.com/office/drawing/2014/main" id="{892C2E36-4FE3-4274-92D4-DC4D1F4B8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228" y="1941433"/>
            <a:ext cx="658425" cy="1164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2CE795-C0B8-4C90-A17F-0DB917960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9683" y="3191235"/>
            <a:ext cx="292633" cy="475529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 tooltip="Riverside Outfitters"/>
            <a:extLst>
              <a:ext uri="{FF2B5EF4-FFF2-40B4-BE49-F238E27FC236}">
                <a16:creationId xmlns:a16="http://schemas.microsoft.com/office/drawing/2014/main" id="{63752361-70F2-40D9-8F66-D9E2415DF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5997" y="2710020"/>
            <a:ext cx="292633" cy="475529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 tooltip="National Whitewater Center"/>
            <a:extLst>
              <a:ext uri="{FF2B5EF4-FFF2-40B4-BE49-F238E27FC236}">
                <a16:creationId xmlns:a16="http://schemas.microsoft.com/office/drawing/2014/main" id="{CCF92157-59F6-48C5-AAEB-B3FE66DB7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2021" y="3021764"/>
            <a:ext cx="292633" cy="475529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 tooltip="James River Runner, Reeling and Rafting"/>
            <a:extLst>
              <a:ext uri="{FF2B5EF4-FFF2-40B4-BE49-F238E27FC236}">
                <a16:creationId xmlns:a16="http://schemas.microsoft.com/office/drawing/2014/main" id="{D35E60D3-E713-4671-8D72-0D1B7C827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2227" y="2630340"/>
            <a:ext cx="292633" cy="475529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 tooltip="Carolina Outfitters Rafting"/>
            <a:extLst>
              <a:ext uri="{FF2B5EF4-FFF2-40B4-BE49-F238E27FC236}">
                <a16:creationId xmlns:a16="http://schemas.microsoft.com/office/drawing/2014/main" id="{0FFD022F-A8EA-42D4-AD79-F62775E32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082" y="3005872"/>
            <a:ext cx="292633" cy="475529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 tooltip="Adventures On the Gorge, New &amp; Gauley River Adventures"/>
            <a:extLst>
              <a:ext uri="{FF2B5EF4-FFF2-40B4-BE49-F238E27FC236}">
                <a16:creationId xmlns:a16="http://schemas.microsoft.com/office/drawing/2014/main" id="{BFB13624-D47E-4B66-B85D-6AC24E134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6098" y="2523651"/>
            <a:ext cx="292633" cy="475529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 tooltip="River Expeditions, ACE Adventure Resort"/>
            <a:extLst>
              <a:ext uri="{FF2B5EF4-FFF2-40B4-BE49-F238E27FC236}">
                <a16:creationId xmlns:a16="http://schemas.microsoft.com/office/drawing/2014/main" id="{7DA4A84E-A341-403B-A5C2-47DDEB020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1728" y="2630341"/>
            <a:ext cx="292633" cy="4755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9" r="24230"/>
          <a:stretch/>
        </p:blipFill>
        <p:spPr>
          <a:xfrm>
            <a:off x="9211147" y="-16538"/>
            <a:ext cx="2951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842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Whitewater Rafting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2" y="6103987"/>
            <a:ext cx="393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Whitewater Rafting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7DE2BDB-040E-4DAF-AEBC-5286387EFC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77368"/>
              </p:ext>
            </p:extLst>
          </p:nvPr>
        </p:nvGraphicFramePr>
        <p:xfrm>
          <a:off x="931978" y="1049031"/>
          <a:ext cx="11260023" cy="4474562"/>
        </p:xfrm>
        <a:graphic>
          <a:graphicData uri="http://schemas.openxmlformats.org/drawingml/2006/table">
            <a:tbl>
              <a:tblPr/>
              <a:tblGrid>
                <a:gridCol w="3474417">
                  <a:extLst>
                    <a:ext uri="{9D8B030D-6E8A-4147-A177-3AD203B41FA5}">
                      <a16:colId xmlns:a16="http://schemas.microsoft.com/office/drawing/2014/main" val="2941540807"/>
                    </a:ext>
                  </a:extLst>
                </a:gridCol>
                <a:gridCol w="2965079">
                  <a:extLst>
                    <a:ext uri="{9D8B030D-6E8A-4147-A177-3AD203B41FA5}">
                      <a16:colId xmlns:a16="http://schemas.microsoft.com/office/drawing/2014/main" val="2560683555"/>
                    </a:ext>
                  </a:extLst>
                </a:gridCol>
                <a:gridCol w="4820527">
                  <a:extLst>
                    <a:ext uri="{9D8B030D-6E8A-4147-A177-3AD203B41FA5}">
                      <a16:colId xmlns:a16="http://schemas.microsoft.com/office/drawing/2014/main" val="3447799300"/>
                    </a:ext>
                  </a:extLst>
                </a:gridCol>
              </a:tblGrid>
              <a:tr h="435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ACE Adventure Resort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Oak Hill, WV 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https://aceraft.com/white-water-rafting/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719918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Adventures On the Gorge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Lansing, WV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https://www.adventuresonthegorge.com/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2487696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Carolina Outfitters Rafting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Topton, NC 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http://carolinaoutfitters.com/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36835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Fieldcraft Survival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https://fieldcraftsurvival.com/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397371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James River Runner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Scottsville, VA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http://jamesriver.com/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99767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National Whitewater Center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Charlotte, NC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https://usnwc.org/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475314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&amp; Gauley River Adventures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Lansing, WV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https://www.gauley.com/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9036950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Reeling and Rafting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Scottsville, VA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/>
                        </a:rPr>
                        <a:t>https://www.reelingandrafting.com/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4376105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River Expeditions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Oak Hill, WV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3"/>
                        </a:rPr>
                        <a:t>https://raftinginfo.com/adventures/white-water-rafting-west-virginia/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3383138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Riverside Outfitters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Richmond, VA</a:t>
                      </a: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4"/>
                        </a:rPr>
                        <a:t>https://www.riversideoutfitters.com/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" marR="9065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319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9562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26508"/>
            <a:ext cx="9095182" cy="6044819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 tooltip="Riverside Outfitters 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971" y="2682575"/>
            <a:ext cx="292633" cy="475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899" y="26508"/>
            <a:ext cx="512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Wilderness Survival</a:t>
            </a:r>
          </a:p>
        </p:txBody>
      </p:sp>
      <p:sp>
        <p:nvSpPr>
          <p:cNvPr id="9" name="Action Button: Go Back or Previous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59"/>
          <a:stretch/>
        </p:blipFill>
        <p:spPr>
          <a:xfrm>
            <a:off x="9321054" y="9882"/>
            <a:ext cx="2870946" cy="68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252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Wilderness Survival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2" y="6103987"/>
            <a:ext cx="393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Wilderness Survival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D76F29-A90E-4B2E-84C3-0387BDC9144C}"/>
              </a:ext>
            </a:extLst>
          </p:cNvPr>
          <p:cNvSpPr/>
          <p:nvPr/>
        </p:nvSpPr>
        <p:spPr>
          <a:xfrm>
            <a:off x="833251" y="717234"/>
            <a:ext cx="11260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Riverside </a:t>
            </a:r>
            <a:r>
              <a:rPr lang="fr-FR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Outfitters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		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Richmond, VA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		</a:t>
            </a:r>
            <a:r>
              <a:rPr lang="fr-FR" sz="1600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https://www.riversideoutfitters.com</a:t>
            </a:r>
            <a:r>
              <a:rPr lang="fr-FR" sz="1100" u="sng" dirty="0">
                <a:solidFill>
                  <a:srgbClr val="0000FF"/>
                </a:solidFill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fr-F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8312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26508"/>
            <a:ext cx="9095182" cy="6044819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 tooltip="Ski World-Virginia Beach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958" y="2868106"/>
            <a:ext cx="292633" cy="475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900" y="26508"/>
            <a:ext cx="402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Winter Sports</a:t>
            </a:r>
          </a:p>
        </p:txBody>
      </p:sp>
      <p:sp>
        <p:nvSpPr>
          <p:cNvPr id="9" name="Action Button: Go Back or Previous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2" name="Picture 1">
            <a:hlinkClick r:id="rId3" action="ppaction://hlinksldjump" tooltip="High Adventure @ BSA Northern Tier"/>
            <a:extLst>
              <a:ext uri="{FF2B5EF4-FFF2-40B4-BE49-F238E27FC236}">
                <a16:creationId xmlns:a16="http://schemas.microsoft.com/office/drawing/2014/main" id="{C5EBAE0F-4B21-4F4F-9413-C95D05676B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4551" y="720413"/>
            <a:ext cx="292633" cy="475529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 tooltip="Liberty Mountain Snowflex Centre"/>
            <a:extLst>
              <a:ext uri="{FF2B5EF4-FFF2-40B4-BE49-F238E27FC236}">
                <a16:creationId xmlns:a16="http://schemas.microsoft.com/office/drawing/2014/main" id="{BF5F03B7-0010-4CA8-9E29-A7D8238EA1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5733" y="2647680"/>
            <a:ext cx="292633" cy="475529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 tooltip="Massanutten Ski Lodge"/>
            <a:extLst>
              <a:ext uri="{FF2B5EF4-FFF2-40B4-BE49-F238E27FC236}">
                <a16:creationId xmlns:a16="http://schemas.microsoft.com/office/drawing/2014/main" id="{E2E39A73-1299-4D15-BDA5-E4F758375B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4032" y="2349650"/>
            <a:ext cx="292633" cy="475529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 tooltip="Wintergreen Resort"/>
            <a:extLst>
              <a:ext uri="{FF2B5EF4-FFF2-40B4-BE49-F238E27FC236}">
                <a16:creationId xmlns:a16="http://schemas.microsoft.com/office/drawing/2014/main" id="{1467B862-93BB-4481-A5B9-FDF23AEAE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7716" y="2613144"/>
            <a:ext cx="292633" cy="4755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r="26087"/>
          <a:stretch/>
        </p:blipFill>
        <p:spPr>
          <a:xfrm>
            <a:off x="9096383" y="16626"/>
            <a:ext cx="3092335" cy="68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166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Winter Sports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2" y="6103987"/>
            <a:ext cx="393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Winter Sports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9B0C771-BBF1-43AF-8BAB-B38775F648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367263"/>
              </p:ext>
            </p:extLst>
          </p:nvPr>
        </p:nvGraphicFramePr>
        <p:xfrm>
          <a:off x="971733" y="565667"/>
          <a:ext cx="11260023" cy="2326005"/>
        </p:xfrm>
        <a:graphic>
          <a:graphicData uri="http://schemas.openxmlformats.org/drawingml/2006/table">
            <a:tbl>
              <a:tblPr/>
              <a:tblGrid>
                <a:gridCol w="3474417">
                  <a:extLst>
                    <a:ext uri="{9D8B030D-6E8A-4147-A177-3AD203B41FA5}">
                      <a16:colId xmlns:a16="http://schemas.microsoft.com/office/drawing/2014/main" val="907874549"/>
                    </a:ext>
                  </a:extLst>
                </a:gridCol>
                <a:gridCol w="2965079">
                  <a:extLst>
                    <a:ext uri="{9D8B030D-6E8A-4147-A177-3AD203B41FA5}">
                      <a16:colId xmlns:a16="http://schemas.microsoft.com/office/drawing/2014/main" val="4260565047"/>
                    </a:ext>
                  </a:extLst>
                </a:gridCol>
                <a:gridCol w="4820527">
                  <a:extLst>
                    <a:ext uri="{9D8B030D-6E8A-4147-A177-3AD203B41FA5}">
                      <a16:colId xmlns:a16="http://schemas.microsoft.com/office/drawing/2014/main" val="38949813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 Adventure @ BSA Northern Tier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Ely, MN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https://www.ntier.org/about/winter-adventures/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48926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Liberty Mountain Snowflex Centre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Lynchburg,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https://www.liberty.edu/campusrec/snowflex/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1653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Massanutten Ski Lodge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Massanutten,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https://www.massresort.com/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963539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Ski World-Virginia Beach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https://www.skiworldinc.com</a:t>
                      </a:r>
                      <a:endParaRPr lang="en-US" sz="1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61023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Wintergreen Resort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Nellysford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VA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https://www.wintergreenresort.com/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9857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29103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9062" y="26508"/>
            <a:ext cx="9095182" cy="6044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900" y="26508"/>
            <a:ext cx="5335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Adaptive Programs</a:t>
            </a:r>
          </a:p>
        </p:txBody>
      </p:sp>
      <p:sp>
        <p:nvSpPr>
          <p:cNvPr id="9" name="Action Button: Go Back or Previous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12" name="Picture 11">
            <a:hlinkClick r:id="rId4" action="ppaction://hlinksldjump" tooltip="Accessible Virgin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3379" y="2724753"/>
            <a:ext cx="463336" cy="463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0" r="13138"/>
          <a:stretch/>
        </p:blipFill>
        <p:spPr>
          <a:xfrm>
            <a:off x="9296933" y="0"/>
            <a:ext cx="2892829" cy="6858000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 tooltip="Access North Carolin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690" y="3061544"/>
            <a:ext cx="463336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038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736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Adaptive Programs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2" y="6103987"/>
            <a:ext cx="477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Adaptive Programs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7527" y="781396"/>
            <a:ext cx="9792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Accessible Virginia                 State-wide	                               </a:t>
            </a:r>
            <a:r>
              <a:rPr lang="en-US" sz="1600" dirty="0">
                <a:hlinkClick r:id="rId5"/>
              </a:rPr>
              <a:t>https://www.virginia.org/disabilityguide/</a:t>
            </a:r>
            <a:r>
              <a:rPr lang="en-US" sz="1600" dirty="0"/>
              <a:t>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9856" y="1216788"/>
            <a:ext cx="4738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6"/>
              </a:rPr>
              <a:t>https://www.ncdhhs.gov/documents/access-north-carolina-vacation-and-travel-guide-people-disabilities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989215" y="1216788"/>
            <a:ext cx="4247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Access North Carolina           State-wide</a:t>
            </a:r>
          </a:p>
        </p:txBody>
      </p:sp>
    </p:spTree>
    <p:extLst>
      <p:ext uri="{BB962C8B-B14F-4D97-AF65-F5344CB8AC3E}">
        <p14:creationId xmlns:p14="http://schemas.microsoft.com/office/powerpoint/2010/main" val="2728584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4212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Backpacking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3" y="6103987"/>
            <a:ext cx="299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Backpacking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84C2E5-EC1D-4A9E-9F24-D3F8C46814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247910"/>
              </p:ext>
            </p:extLst>
          </p:nvPr>
        </p:nvGraphicFramePr>
        <p:xfrm>
          <a:off x="984986" y="539337"/>
          <a:ext cx="11260022" cy="5005048"/>
        </p:xfrm>
        <a:graphic>
          <a:graphicData uri="http://schemas.openxmlformats.org/drawingml/2006/table">
            <a:tbl>
              <a:tblPr/>
              <a:tblGrid>
                <a:gridCol w="3997831">
                  <a:extLst>
                    <a:ext uri="{9D8B030D-6E8A-4147-A177-3AD203B41FA5}">
                      <a16:colId xmlns:a16="http://schemas.microsoft.com/office/drawing/2014/main" val="2174567295"/>
                    </a:ext>
                  </a:extLst>
                </a:gridCol>
                <a:gridCol w="2407198">
                  <a:extLst>
                    <a:ext uri="{9D8B030D-6E8A-4147-A177-3AD203B41FA5}">
                      <a16:colId xmlns:a16="http://schemas.microsoft.com/office/drawing/2014/main" val="3170456808"/>
                    </a:ext>
                  </a:extLst>
                </a:gridCol>
                <a:gridCol w="4854993">
                  <a:extLst>
                    <a:ext uri="{9D8B030D-6E8A-4147-A177-3AD203B41FA5}">
                      <a16:colId xmlns:a16="http://schemas.microsoft.com/office/drawing/2014/main" val="2959823474"/>
                    </a:ext>
                  </a:extLst>
                </a:gridCol>
              </a:tblGrid>
              <a:tr h="161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American Hiking Society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https://americanhiking.org/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683721"/>
                  </a:ext>
                </a:extLst>
              </a:tr>
              <a:tr h="161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Back Country Outdoor Leadership Skills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National Capital Area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https://www.ncacbsa.org/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6117729"/>
                  </a:ext>
                </a:extLst>
              </a:tr>
              <a:tr h="161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Carolina Mountain Club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Asheville, NC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https://www.carolinamountainclub.org/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742296"/>
                  </a:ext>
                </a:extLst>
              </a:tr>
              <a:tr h="161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Friends of First Landing State Park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https://friendsoffirstlandingstatepark.com/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5064302"/>
                  </a:ext>
                </a:extLst>
              </a:tr>
              <a:tr h="161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Goshen Scout Reservation - Historic Trails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Goshen, VA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https://www.gotogoshen.org/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2085427"/>
                  </a:ext>
                </a:extLst>
              </a:tr>
              <a:tr h="161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Great Outdoor Provisions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NC and VA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https://greatoutdoorprovision.com/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646729"/>
                  </a:ext>
                </a:extLst>
              </a:tr>
              <a:tr h="161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James River Outdoor Coalition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Richmond, VA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https://jroc.net/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1476347"/>
                  </a:ext>
                </a:extLst>
              </a:tr>
              <a:tr h="161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Mt. Roger Outfitters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Damascus, VA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/>
                        </a:rPr>
                        <a:t>http://www.mtrogersoutfitters.com/hostshut.html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114360"/>
                  </a:ext>
                </a:extLst>
              </a:tr>
              <a:tr h="3193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Prince William Trails and Streams Coalition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Prince William County, VA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3"/>
                        </a:rPr>
                        <a:t>http://www.pwtsc.org/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686762"/>
                  </a:ext>
                </a:extLst>
              </a:tr>
              <a:tr h="161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REI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4"/>
                        </a:rPr>
                        <a:t>https://www.rei.com/stores/virginia-beach.html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079078"/>
                  </a:ext>
                </a:extLst>
              </a:tr>
              <a:tr h="161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Roanoke Outside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Roanoke, VA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5"/>
                        </a:rPr>
                        <a:t>https://www.roanokeoutside.com/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785481"/>
                  </a:ext>
                </a:extLst>
              </a:tr>
              <a:tr h="3193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Rockfish Gap Outfitters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Waynesboro, VA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6"/>
                        </a:rPr>
                        <a:t>rockfishgapoutfitters.com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523737"/>
                  </a:ext>
                </a:extLst>
              </a:tr>
              <a:tr h="3193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Tennessee Eastman Hiking and Canoeing Club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Kingsport, TN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7"/>
                        </a:rPr>
                        <a:t>http://tehcc.org/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357726"/>
                  </a:ext>
                </a:extLst>
              </a:tr>
              <a:tr h="161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Trek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8"/>
                        </a:rPr>
                        <a:t>https://thetrek.co/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630987"/>
                  </a:ext>
                </a:extLst>
              </a:tr>
              <a:tr h="3193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Tidewater Appalachian Trail Club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Avenue, Norfolk, VA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9"/>
                        </a:rPr>
                        <a:t>https://tidewateratc.com/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6782489"/>
                  </a:ext>
                </a:extLst>
              </a:tr>
              <a:tr h="161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Capital Trail Foundation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State-wide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0"/>
                        </a:rPr>
                        <a:t>https://www.virginiacapitaltrail.org/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414195"/>
                  </a:ext>
                </a:extLst>
              </a:tr>
              <a:tr h="161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Walkabout Outfitters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Richmond, VA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1"/>
                        </a:rPr>
                        <a:t>https://www.walkaboutoutfitter.com/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4260594"/>
                  </a:ext>
                </a:extLst>
              </a:tr>
              <a:tr h="161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Wild River Outfitters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2"/>
                        </a:rPr>
                        <a:t>https://www.wildriveroutfitters.com/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4762978"/>
                  </a:ext>
                </a:extLst>
              </a:tr>
              <a:tr h="161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Wildland Trekking 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Nation-wide</a:t>
                      </a: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3"/>
                        </a:rPr>
                        <a:t>https://www.wildlandtrekking.com/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76" marR="4676" marT="4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474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1713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1" r="29940"/>
          <a:stretch/>
        </p:blipFill>
        <p:spPr>
          <a:xfrm>
            <a:off x="9444897" y="0"/>
            <a:ext cx="27432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4486" r="9762" b="4606"/>
          <a:stretch/>
        </p:blipFill>
        <p:spPr>
          <a:xfrm>
            <a:off x="175004" y="54563"/>
            <a:ext cx="9095182" cy="6044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6E28-BDDA-4776-B8C0-9B5EF92F5685}"/>
              </a:ext>
            </a:extLst>
          </p:cNvPr>
          <p:cNvSpPr txBox="1"/>
          <p:nvPr/>
        </p:nvSpPr>
        <p:spPr>
          <a:xfrm>
            <a:off x="2411900" y="26508"/>
            <a:ext cx="402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Camping</a:t>
            </a:r>
          </a:p>
        </p:txBody>
      </p:sp>
      <p:sp>
        <p:nvSpPr>
          <p:cNvPr id="9" name="Action Button: Go Back or Previous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3FA27D0-7515-4259-B713-FC8A4F89B3CF}"/>
              </a:ext>
            </a:extLst>
          </p:cNvPr>
          <p:cNvSpPr/>
          <p:nvPr/>
        </p:nvSpPr>
        <p:spPr>
          <a:xfrm>
            <a:off x="176812" y="5610043"/>
            <a:ext cx="477078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538A-8CBE-4312-BB11-BDC6757D0BD8}"/>
              </a:ext>
            </a:extLst>
          </p:cNvPr>
          <p:cNvSpPr txBox="1"/>
          <p:nvPr/>
        </p:nvSpPr>
        <p:spPr>
          <a:xfrm>
            <a:off x="653890" y="5641785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pic>
        <p:nvPicPr>
          <p:cNvPr id="10" name="Picture 9">
            <a:hlinkClick r:id="rId5" action="ppaction://hlinksldjump" tooltip="Little Bennett Campground"/>
            <a:extLst>
              <a:ext uri="{FF2B5EF4-FFF2-40B4-BE49-F238E27FC236}">
                <a16:creationId xmlns:a16="http://schemas.microsoft.com/office/drawing/2014/main" id="{89F4F407-CC09-4389-BBFF-7E390D461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4524" y="2496645"/>
            <a:ext cx="292633" cy="475529"/>
          </a:xfrm>
          <a:prstGeom prst="rect">
            <a:avLst/>
          </a:prstGeom>
        </p:spPr>
      </p:pic>
      <p:pic>
        <p:nvPicPr>
          <p:cNvPr id="23" name="Picture 22" descr="A picture containing shirt, light&#10;&#10;Description automatically generated">
            <a:extLst>
              <a:ext uri="{FF2B5EF4-FFF2-40B4-BE49-F238E27FC236}">
                <a16:creationId xmlns:a16="http://schemas.microsoft.com/office/drawing/2014/main" id="{59521C57-6659-4ACE-8FE1-902405E148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56" y="3704953"/>
            <a:ext cx="6971094" cy="3055666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 tooltip="False Cape State Park, First Landing State Park Campground"/>
            <a:extLst>
              <a:ext uri="{FF2B5EF4-FFF2-40B4-BE49-F238E27FC236}">
                <a16:creationId xmlns:a16="http://schemas.microsoft.com/office/drawing/2014/main" id="{65D818FF-0BB8-41BE-A474-2F35FC862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5016" y="5878079"/>
            <a:ext cx="292633" cy="47552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 tooltip="Creative Guiding LLC"/>
            <a:extLst>
              <a:ext uri="{FF2B5EF4-FFF2-40B4-BE49-F238E27FC236}">
                <a16:creationId xmlns:a16="http://schemas.microsoft.com/office/drawing/2014/main" id="{1500A0DB-0B53-4112-8104-36077ECE16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3871" y="6088537"/>
            <a:ext cx="292633" cy="475529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 tooltip="Chickahominy Riverfront Park"/>
            <a:extLst>
              <a:ext uri="{FF2B5EF4-FFF2-40B4-BE49-F238E27FC236}">
                <a16:creationId xmlns:a16="http://schemas.microsoft.com/office/drawing/2014/main" id="{DDD3D27B-C353-406F-B8FE-1E796156B2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252" y="5269199"/>
            <a:ext cx="292633" cy="47552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 tooltip="Fort Boykin Historic Park"/>
            <a:extLst>
              <a:ext uri="{FF2B5EF4-FFF2-40B4-BE49-F238E27FC236}">
                <a16:creationId xmlns:a16="http://schemas.microsoft.com/office/drawing/2014/main" id="{B196F38A-10E8-4CE6-912A-36A5C312D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9834" y="5604346"/>
            <a:ext cx="292633" cy="475529"/>
          </a:xfrm>
          <a:prstGeom prst="rect">
            <a:avLst/>
          </a:prstGeom>
        </p:spPr>
      </p:pic>
      <p:pic>
        <p:nvPicPr>
          <p:cNvPr id="19" name="Picture 18">
            <a:hlinkClick r:id="rId8" action="ppaction://hlinksldjump" tooltip="Camp Eagle Point"/>
            <a:extLst>
              <a:ext uri="{FF2B5EF4-FFF2-40B4-BE49-F238E27FC236}">
                <a16:creationId xmlns:a16="http://schemas.microsoft.com/office/drawing/2014/main" id="{3966A11E-94EC-4873-901E-EB1BE01A6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144" y="5350922"/>
            <a:ext cx="292633" cy="475529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 tooltip="Albright Scout Reservation,"/>
            <a:extLst>
              <a:ext uri="{FF2B5EF4-FFF2-40B4-BE49-F238E27FC236}">
                <a16:creationId xmlns:a16="http://schemas.microsoft.com/office/drawing/2014/main" id="{78DCC236-F8F0-4473-8096-827BA13C8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964" y="5232784"/>
            <a:ext cx="292633" cy="475529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 tooltip="Camp Karma"/>
            <a:extLst>
              <a:ext uri="{FF2B5EF4-FFF2-40B4-BE49-F238E27FC236}">
                <a16:creationId xmlns:a16="http://schemas.microsoft.com/office/drawing/2014/main" id="{25848206-7E5A-41AE-A1FA-4CA943CF4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772" y="5183186"/>
            <a:ext cx="292633" cy="475529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 tooltip="Camp Outback-Shenandoah River Outfitters"/>
            <a:extLst>
              <a:ext uri="{FF2B5EF4-FFF2-40B4-BE49-F238E27FC236}">
                <a16:creationId xmlns:a16="http://schemas.microsoft.com/office/drawing/2014/main" id="{73299E02-86A9-4C28-8598-779CC8FC3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9111" y="5091243"/>
            <a:ext cx="292633" cy="475529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 tooltip="Crabtree Falls Campground"/>
            <a:extLst>
              <a:ext uri="{FF2B5EF4-FFF2-40B4-BE49-F238E27FC236}">
                <a16:creationId xmlns:a16="http://schemas.microsoft.com/office/drawing/2014/main" id="{14389E55-4F62-430B-B3C8-A6EC661B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9285" y="4840656"/>
            <a:ext cx="292633" cy="475529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 tooltip="Blue Cat on the New"/>
            <a:extLst>
              <a:ext uri="{FF2B5EF4-FFF2-40B4-BE49-F238E27FC236}">
                <a16:creationId xmlns:a16="http://schemas.microsoft.com/office/drawing/2014/main" id="{C38FC728-7015-4DFD-BF85-70A8FE97B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0133" y="4653201"/>
            <a:ext cx="292633" cy="475529"/>
          </a:xfrm>
          <a:prstGeom prst="rect">
            <a:avLst/>
          </a:prstGeom>
        </p:spPr>
      </p:pic>
      <p:pic>
        <p:nvPicPr>
          <p:cNvPr id="24" name="Picture 23">
            <a:hlinkClick r:id="rId5" action="ppaction://hlinksldjump" tooltip="Sandy Bottom Nature Park"/>
            <a:extLst>
              <a:ext uri="{FF2B5EF4-FFF2-40B4-BE49-F238E27FC236}">
                <a16:creationId xmlns:a16="http://schemas.microsoft.com/office/drawing/2014/main" id="{27337EE1-BBE2-4201-919E-B3AB9C6D2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6875" y="5748925"/>
            <a:ext cx="292633" cy="475529"/>
          </a:xfrm>
          <a:prstGeom prst="rect">
            <a:avLst/>
          </a:prstGeom>
        </p:spPr>
      </p:pic>
      <p:pic>
        <p:nvPicPr>
          <p:cNvPr id="25" name="Picture 24">
            <a:hlinkClick r:id="rId5" action="ppaction://hlinksldjump" tooltip="Northwest River Park"/>
            <a:extLst>
              <a:ext uri="{FF2B5EF4-FFF2-40B4-BE49-F238E27FC236}">
                <a16:creationId xmlns:a16="http://schemas.microsoft.com/office/drawing/2014/main" id="{9CB085A9-8F94-4ECB-AD20-7284AEFB0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0750" y="6125829"/>
            <a:ext cx="292633" cy="475529"/>
          </a:xfrm>
          <a:prstGeom prst="rect">
            <a:avLst/>
          </a:prstGeom>
        </p:spPr>
      </p:pic>
      <p:pic>
        <p:nvPicPr>
          <p:cNvPr id="26" name="Picture 25">
            <a:hlinkClick r:id="rId5" action="ppaction://hlinksldjump" tooltip="North Creek Campground"/>
            <a:extLst>
              <a:ext uri="{FF2B5EF4-FFF2-40B4-BE49-F238E27FC236}">
                <a16:creationId xmlns:a16="http://schemas.microsoft.com/office/drawing/2014/main" id="{F2BBAB84-9D65-46A1-A90E-C641A961F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9549" y="5015775"/>
            <a:ext cx="292633" cy="475529"/>
          </a:xfrm>
          <a:prstGeom prst="rect">
            <a:avLst/>
          </a:prstGeom>
        </p:spPr>
      </p:pic>
      <p:pic>
        <p:nvPicPr>
          <p:cNvPr id="27" name="Picture 26">
            <a:hlinkClick r:id="rId5" action="ppaction://hlinksldjump" tooltip="Newport News Campground"/>
            <a:extLst>
              <a:ext uri="{FF2B5EF4-FFF2-40B4-BE49-F238E27FC236}">
                <a16:creationId xmlns:a16="http://schemas.microsoft.com/office/drawing/2014/main" id="{F2302238-5032-4760-889C-988037237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3704" y="5660361"/>
            <a:ext cx="292633" cy="475529"/>
          </a:xfrm>
          <a:prstGeom prst="rect">
            <a:avLst/>
          </a:prstGeom>
        </p:spPr>
      </p:pic>
      <p:pic>
        <p:nvPicPr>
          <p:cNvPr id="28" name="Picture 27">
            <a:hlinkClick r:id="rId5" action="ppaction://hlinksldjump" tooltip="Holiday Trav-L-Park, North Landing Beach Riverfront Campground and Resort"/>
            <a:extLst>
              <a:ext uri="{FF2B5EF4-FFF2-40B4-BE49-F238E27FC236}">
                <a16:creationId xmlns:a16="http://schemas.microsoft.com/office/drawing/2014/main" id="{6416D9B2-9C1E-4693-AD47-E58B1AF20F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8985" y="6135890"/>
            <a:ext cx="292633" cy="475529"/>
          </a:xfrm>
          <a:prstGeom prst="rect">
            <a:avLst/>
          </a:prstGeom>
        </p:spPr>
      </p:pic>
      <p:pic>
        <p:nvPicPr>
          <p:cNvPr id="29" name="Picture 28">
            <a:hlinkClick r:id="rId5" action="ppaction://hlinksldjump" tooltip="Greenwood Point Campground"/>
            <a:extLst>
              <a:ext uri="{FF2B5EF4-FFF2-40B4-BE49-F238E27FC236}">
                <a16:creationId xmlns:a16="http://schemas.microsoft.com/office/drawing/2014/main" id="{7C3E170E-EC95-4A6A-95C4-5279A1C98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0844" y="4818699"/>
            <a:ext cx="292633" cy="475529"/>
          </a:xfrm>
          <a:prstGeom prst="rect">
            <a:avLst/>
          </a:prstGeom>
        </p:spPr>
      </p:pic>
      <p:pic>
        <p:nvPicPr>
          <p:cNvPr id="30" name="Picture 29">
            <a:hlinkClick r:id="rId5" action="ppaction://hlinksldjump" tooltip="National Park-Blue Ridge Parkway"/>
            <a:extLst>
              <a:ext uri="{FF2B5EF4-FFF2-40B4-BE49-F238E27FC236}">
                <a16:creationId xmlns:a16="http://schemas.microsoft.com/office/drawing/2014/main" id="{8557509B-7B33-46D8-8590-424A450B90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3395" y="5467404"/>
            <a:ext cx="664522" cy="65842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 tooltip="Prince William Forest Park Oak Ridge Campground"/>
            <a:extLst>
              <a:ext uri="{FF2B5EF4-FFF2-40B4-BE49-F238E27FC236}">
                <a16:creationId xmlns:a16="http://schemas.microsoft.com/office/drawing/2014/main" id="{B08C4E75-4648-4145-BECC-BA5690F59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612" y="4011547"/>
            <a:ext cx="292633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6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4212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Camping A-F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3" y="6103987"/>
            <a:ext cx="299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Camping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CF9441E-348A-42A7-A3A6-01E485EF05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683731"/>
              </p:ext>
            </p:extLst>
          </p:nvPr>
        </p:nvGraphicFramePr>
        <p:xfrm>
          <a:off x="931977" y="424350"/>
          <a:ext cx="11358748" cy="5554595"/>
        </p:xfrm>
        <a:graphic>
          <a:graphicData uri="http://schemas.openxmlformats.org/drawingml/2006/table">
            <a:tbl>
              <a:tblPr/>
              <a:tblGrid>
                <a:gridCol w="3504881">
                  <a:extLst>
                    <a:ext uri="{9D8B030D-6E8A-4147-A177-3AD203B41FA5}">
                      <a16:colId xmlns:a16="http://schemas.microsoft.com/office/drawing/2014/main" val="950829959"/>
                    </a:ext>
                  </a:extLst>
                </a:gridCol>
                <a:gridCol w="3016825">
                  <a:extLst>
                    <a:ext uri="{9D8B030D-6E8A-4147-A177-3AD203B41FA5}">
                      <a16:colId xmlns:a16="http://schemas.microsoft.com/office/drawing/2014/main" val="3222605720"/>
                    </a:ext>
                  </a:extLst>
                </a:gridCol>
                <a:gridCol w="4837042">
                  <a:extLst>
                    <a:ext uri="{9D8B030D-6E8A-4147-A177-3AD203B41FA5}">
                      <a16:colId xmlns:a16="http://schemas.microsoft.com/office/drawing/2014/main" val="3078833112"/>
                    </a:ext>
                  </a:extLst>
                </a:gridCol>
              </a:tblGrid>
              <a:tr h="5320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Albright Scout Reservation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Chesterfield County, VA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https://hovc.org/camping/albright/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4896768"/>
                  </a:ext>
                </a:extLst>
              </a:tr>
              <a:tr h="4200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Blue Cat on the New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Draper, VA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https://bluecatsnewriveroutfitters.com/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848776"/>
                  </a:ext>
                </a:extLst>
              </a:tr>
              <a:tr h="4200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Camp Eagle Point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Mecklenburg County, VA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https://hovc.org/camping/eaglepoint/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284240"/>
                  </a:ext>
                </a:extLst>
              </a:tr>
              <a:tr h="4200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Camp Karma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Bedford, VA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http://www.campkarmavirginia.com/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923491"/>
                  </a:ext>
                </a:extLst>
              </a:tr>
              <a:tr h="69420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Camp Outback-Shenandoah River Outfitters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Luray VA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https://shenandoah-river.com/canoe-kayak-tube-raft-rentals/camping/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015750"/>
                  </a:ext>
                </a:extLst>
              </a:tr>
              <a:tr h="69420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Chickahominy Riverfront Park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Williamsburg, VA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https://jamescitycountyva.gov/Facilities/Facility/Details/Chickahominy-Riverfront-Park-2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381087"/>
                  </a:ext>
                </a:extLst>
              </a:tr>
              <a:tr h="4200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Crabtree Falls Campground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Tyro, VA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http://www.crabtreefallscampground.com/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528368"/>
                  </a:ext>
                </a:extLst>
              </a:tr>
              <a:tr h="4200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Creative Guiding LLC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Hampton Roads, VA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/>
                        </a:rPr>
                        <a:t>http://www.creativeguiding.com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042559"/>
                  </a:ext>
                </a:extLst>
              </a:tr>
              <a:tr h="4200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False Cape State Park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https://www.dcr.virginia.gov/state-parks/false-cape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1974902"/>
                  </a:ext>
                </a:extLst>
              </a:tr>
              <a:tr h="5320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First Landing State Park Campground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https://www.first-landing-state-park.org/first_landing_camping.html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1933508"/>
                  </a:ext>
                </a:extLst>
              </a:tr>
              <a:tr h="4648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Fort Boykin Historic Park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Smithfield, VA </a:t>
                      </a: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https://www.virginia.org/listings/HistoricSites/FortBoykinHistoricPark/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" marR="6469" marT="6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9787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6172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251" y="-146439"/>
            <a:ext cx="4212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Camping G-Z</a:t>
            </a: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616017" y="6117233"/>
            <a:ext cx="289330" cy="3164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117" y="6443131"/>
            <a:ext cx="19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Menu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123" y="6103987"/>
            <a:ext cx="299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Camping Map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41152EF-3DA1-468B-873A-7B62A7CE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4" y="6466326"/>
            <a:ext cx="329213" cy="35359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2B5F0C5-6A29-443F-8AE7-CD27112B77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539850"/>
              </p:ext>
            </p:extLst>
          </p:nvPr>
        </p:nvGraphicFramePr>
        <p:xfrm>
          <a:off x="914117" y="297898"/>
          <a:ext cx="11260023" cy="5776711"/>
        </p:xfrm>
        <a:graphic>
          <a:graphicData uri="http://schemas.openxmlformats.org/drawingml/2006/table">
            <a:tbl>
              <a:tblPr/>
              <a:tblGrid>
                <a:gridCol w="3123188">
                  <a:extLst>
                    <a:ext uri="{9D8B030D-6E8A-4147-A177-3AD203B41FA5}">
                      <a16:colId xmlns:a16="http://schemas.microsoft.com/office/drawing/2014/main" val="465732025"/>
                    </a:ext>
                  </a:extLst>
                </a:gridCol>
                <a:gridCol w="2014331">
                  <a:extLst>
                    <a:ext uri="{9D8B030D-6E8A-4147-A177-3AD203B41FA5}">
                      <a16:colId xmlns:a16="http://schemas.microsoft.com/office/drawing/2014/main" val="2122309311"/>
                    </a:ext>
                  </a:extLst>
                </a:gridCol>
                <a:gridCol w="6122504">
                  <a:extLst>
                    <a:ext uri="{9D8B030D-6E8A-4147-A177-3AD203B41FA5}">
                      <a16:colId xmlns:a16="http://schemas.microsoft.com/office/drawing/2014/main" val="1392269448"/>
                    </a:ext>
                  </a:extLst>
                </a:gridCol>
              </a:tblGrid>
              <a:tr h="459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Greenwood Point Campground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Hot Springs, VA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https://www.fs.usda.gov/recarea/gwj/recreation/hiking/recarea/?recid=73723&amp;actid=29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507847"/>
                  </a:ext>
                </a:extLst>
              </a:tr>
              <a:tr h="5822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Holiday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-L-Park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https://www.campingvb.com/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980006"/>
                  </a:ext>
                </a:extLst>
              </a:tr>
              <a:tr h="5151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Little Bennett Campground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Clarksburg, MD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https://www.montgomeryparks.org/parks-and-trails/little-bennett-regional-park/little-bennett-camping/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856524"/>
                  </a:ext>
                </a:extLst>
              </a:tr>
              <a:tr h="5822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National Park-Blue Ridge Parkway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Blue Ridge Parkway, VA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https://www.nps.gov/blri/planyourvisit/camping.htm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804298"/>
                  </a:ext>
                </a:extLst>
              </a:tr>
              <a:tr h="459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Newport News Campground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Newport News, VA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https://www.nnva.gov/2340/Camping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2718138"/>
                  </a:ext>
                </a:extLst>
              </a:tr>
              <a:tr h="6247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North Creek Campground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Buchanan, VA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https://www.fs.usda.gov/recarea/gwj/recreation/camping-cabins/recarea/?recid=73857&amp;actid=29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7114537"/>
                  </a:ext>
                </a:extLst>
              </a:tr>
              <a:tr h="459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                 North Landing Beach Riverfront Campground and Resort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Virginia Beach, VA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https://northlandingbeach.com/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3807664"/>
                  </a:ext>
                </a:extLst>
              </a:tr>
              <a:tr h="5822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Northwest River Park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Chesapeake, VA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http://www.cityofchesapeake.net/government/City-Departments/Departments/parks-recreation-tourism/parks/nwrp_1.htm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351785"/>
                  </a:ext>
                </a:extLst>
              </a:tr>
              <a:tr h="51519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Prince William Forest Park Oak Ridge Campground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Triangle, VA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http://www.campingroadtrip.com/campgrounds/campground/campground/17988/virginia/prince-william-forest-park-nps-oak-ridge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405483"/>
                  </a:ext>
                </a:extLst>
              </a:tr>
              <a:tr h="459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Sandy Bottom Nature Park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Hampton, VA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https://hampton.gov/992/What-To-Do</a:t>
                      </a:r>
                      <a:endParaRPr lang="en-US" sz="1600" b="0" i="0" u="sng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131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401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0B72FADFA06F428946DEE06628B898" ma:contentTypeVersion="13" ma:contentTypeDescription="Create a new document." ma:contentTypeScope="" ma:versionID="d4017cd380319f6494b9d57214938c94">
  <xsd:schema xmlns:xsd="http://www.w3.org/2001/XMLSchema" xmlns:xs="http://www.w3.org/2001/XMLSchema" xmlns:p="http://schemas.microsoft.com/office/2006/metadata/properties" xmlns:ns3="8e0a9689-ae83-431b-94f2-6f14ab80328a" xmlns:ns4="8f3f457e-2788-4c26-9e9e-2436b5b24ecd" targetNamespace="http://schemas.microsoft.com/office/2006/metadata/properties" ma:root="true" ma:fieldsID="7928d17e62baf47227d09d16443862c2" ns3:_="" ns4:_="">
    <xsd:import namespace="8e0a9689-ae83-431b-94f2-6f14ab80328a"/>
    <xsd:import namespace="8f3f457e-2788-4c26-9e9e-2436b5b24ec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a9689-ae83-431b-94f2-6f14ab8032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3f457e-2788-4c26-9e9e-2436b5b24e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AC83CC3-72EA-4CF2-B4E5-004D0CC9EA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0a9689-ae83-431b-94f2-6f14ab80328a"/>
    <ds:schemaRef ds:uri="8f3f457e-2788-4c26-9e9e-2436b5b24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A233A6-4CFA-429C-B7B3-49175558DD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CD0D8D-47CA-4EE7-8B93-F0DAB436937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17273</TotalTime>
  <Words>4348</Words>
  <Application>Microsoft Office PowerPoint</Application>
  <PresentationFormat>Widescreen</PresentationFormat>
  <Paragraphs>926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GDIT,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Berger, David (NE)</dc:creator>
  <cp:lastModifiedBy>Alison Harrison</cp:lastModifiedBy>
  <cp:revision>190</cp:revision>
  <dcterms:created xsi:type="dcterms:W3CDTF">2020-08-04T12:03:44Z</dcterms:created>
  <dcterms:modified xsi:type="dcterms:W3CDTF">2020-09-16T13:59:44Z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0x010100B90B72FADFA06F428946DEE06628B898</vt:lpwstr>
  </property>
</Properties>
</file>